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8" r:id="rId2"/>
    <p:sldId id="2076137229" r:id="rId3"/>
    <p:sldId id="2076137155" r:id="rId4"/>
    <p:sldId id="2076137259" r:id="rId5"/>
    <p:sldId id="2076137244" r:id="rId6"/>
    <p:sldId id="2076137288" r:id="rId7"/>
    <p:sldId id="2076137282" r:id="rId8"/>
    <p:sldId id="2076137228" r:id="rId9"/>
    <p:sldId id="2076137268" r:id="rId10"/>
    <p:sldId id="2076137378" r:id="rId11"/>
    <p:sldId id="2076137311" r:id="rId12"/>
    <p:sldId id="2076137322" r:id="rId13"/>
    <p:sldId id="2076137330" r:id="rId14"/>
    <p:sldId id="2076137327" r:id="rId15"/>
    <p:sldId id="2076137325" r:id="rId16"/>
    <p:sldId id="2076137326" r:id="rId17"/>
    <p:sldId id="2076137381" r:id="rId18"/>
    <p:sldId id="2076137237" r:id="rId19"/>
    <p:sldId id="2076137331" r:id="rId20"/>
    <p:sldId id="2076137278" r:id="rId21"/>
    <p:sldId id="2076137355" r:id="rId22"/>
    <p:sldId id="2076137332" r:id="rId23"/>
    <p:sldId id="2076137334" r:id="rId24"/>
    <p:sldId id="2076137336" r:id="rId25"/>
    <p:sldId id="2076137335" r:id="rId26"/>
    <p:sldId id="2076137339" r:id="rId27"/>
    <p:sldId id="2076137340" r:id="rId28"/>
    <p:sldId id="2076137343" r:id="rId29"/>
    <p:sldId id="2076137344" r:id="rId30"/>
    <p:sldId id="2076137345" r:id="rId31"/>
    <p:sldId id="2076137347" r:id="rId32"/>
    <p:sldId id="2076137346" r:id="rId33"/>
    <p:sldId id="2076137352" r:id="rId34"/>
    <p:sldId id="2076137382" r:id="rId35"/>
    <p:sldId id="2076137384" r:id="rId36"/>
    <p:sldId id="2076137385" r:id="rId37"/>
    <p:sldId id="2076137383" r:id="rId38"/>
    <p:sldId id="2076137353" r:id="rId39"/>
    <p:sldId id="2076137365" r:id="rId40"/>
    <p:sldId id="2076137320" r:id="rId41"/>
    <p:sldId id="2076137356" r:id="rId42"/>
    <p:sldId id="2076137351" r:id="rId43"/>
    <p:sldId id="2076137380" r:id="rId44"/>
    <p:sldId id="2076137354" r:id="rId45"/>
    <p:sldId id="2076137361" r:id="rId46"/>
    <p:sldId id="2076137357" r:id="rId47"/>
    <p:sldId id="2076137358" r:id="rId48"/>
    <p:sldId id="2076137359" r:id="rId49"/>
    <p:sldId id="2076137362" r:id="rId50"/>
    <p:sldId id="2076137369" r:id="rId51"/>
    <p:sldId id="2076137360" r:id="rId52"/>
    <p:sldId id="2076137363" r:id="rId53"/>
    <p:sldId id="2076137364" r:id="rId54"/>
    <p:sldId id="2076137372" r:id="rId55"/>
    <p:sldId id="2076137370" r:id="rId56"/>
    <p:sldId id="2076137258" r:id="rId57"/>
    <p:sldId id="2076137226" r:id="rId58"/>
    <p:sldId id="2076137241" r:id="rId59"/>
    <p:sldId id="2076137373" r:id="rId60"/>
    <p:sldId id="2076137374" r:id="rId61"/>
    <p:sldId id="2076137230"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20" autoAdjust="0"/>
    <p:restoredTop sz="94660"/>
  </p:normalViewPr>
  <p:slideViewPr>
    <p:cSldViewPr snapToGrid="0">
      <p:cViewPr varScale="1">
        <p:scale>
          <a:sx n="83" d="100"/>
          <a:sy n="83" d="100"/>
        </p:scale>
        <p:origin x="87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ata2.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ata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2.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rawing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17BE86-6219-4116-B5C9-FFFECDC15EEE}"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FB127286-2AEC-4420-85E2-F615D98D3F42}">
      <dgm:prSet/>
      <dgm:spPr/>
      <dgm:t>
        <a:bodyPr/>
        <a:lstStyle/>
        <a:p>
          <a:pPr>
            <a:lnSpc>
              <a:spcPct val="100000"/>
            </a:lnSpc>
          </a:pPr>
          <a:r>
            <a:rPr lang="en-GB" b="0" i="0" dirty="0">
              <a:solidFill>
                <a:schemeClr val="tx1"/>
              </a:solidFill>
              <a:latin typeface="Segoe UI" panose="020B0502040204020203" pitchFamily="34" charset="0"/>
              <a:cs typeface="Segoe UI" panose="020B0502040204020203" pitchFamily="34" charset="0"/>
            </a:rPr>
            <a:t>Be welcoming and respectful </a:t>
          </a:r>
          <a:endParaRPr lang="en-US" b="0" i="0" dirty="0">
            <a:solidFill>
              <a:schemeClr val="tx1"/>
            </a:solidFill>
            <a:latin typeface="Segoe UI" panose="020B0502040204020203" pitchFamily="34" charset="0"/>
            <a:cs typeface="Segoe UI" panose="020B0502040204020203" pitchFamily="34" charset="0"/>
          </a:endParaRPr>
        </a:p>
      </dgm:t>
    </dgm:pt>
    <dgm:pt modelId="{DDD92847-870B-471E-92DF-406C9C09CEF1}" type="parTrans" cxnId="{C969C4F0-7536-4938-898C-789982891D7F}">
      <dgm:prSet/>
      <dgm:spPr/>
      <dgm:t>
        <a:bodyPr/>
        <a:lstStyle/>
        <a:p>
          <a:endParaRPr lang="en-US" b="0" i="0">
            <a:solidFill>
              <a:schemeClr val="tx1"/>
            </a:solidFill>
            <a:latin typeface="Segoe UI" panose="020B0502040204020203" pitchFamily="34" charset="0"/>
            <a:cs typeface="Segoe UI" panose="020B0502040204020203" pitchFamily="34" charset="0"/>
          </a:endParaRPr>
        </a:p>
      </dgm:t>
    </dgm:pt>
    <dgm:pt modelId="{1233C82A-88D5-4FBE-B6B4-36145961C8CF}" type="sibTrans" cxnId="{C969C4F0-7536-4938-898C-789982891D7F}">
      <dgm:prSet/>
      <dgm:spPr/>
      <dgm:t>
        <a:bodyPr/>
        <a:lstStyle/>
        <a:p>
          <a:pPr>
            <a:lnSpc>
              <a:spcPct val="100000"/>
            </a:lnSpc>
          </a:pPr>
          <a:endParaRPr lang="en-US" b="0" i="0">
            <a:solidFill>
              <a:schemeClr val="tx1"/>
            </a:solidFill>
            <a:latin typeface="Segoe UI" panose="020B0502040204020203" pitchFamily="34" charset="0"/>
            <a:cs typeface="Segoe UI" panose="020B0502040204020203" pitchFamily="34" charset="0"/>
          </a:endParaRPr>
        </a:p>
      </dgm:t>
    </dgm:pt>
    <dgm:pt modelId="{229B0D6A-F2D0-4270-B228-B38EB780B651}">
      <dgm:prSet/>
      <dgm:spPr/>
      <dgm:t>
        <a:bodyPr/>
        <a:lstStyle/>
        <a:p>
          <a:pPr>
            <a:lnSpc>
              <a:spcPct val="100000"/>
            </a:lnSpc>
          </a:pPr>
          <a:r>
            <a:rPr lang="en-GB" b="0" i="0" dirty="0">
              <a:solidFill>
                <a:schemeClr val="tx1"/>
              </a:solidFill>
              <a:latin typeface="Segoe UI" panose="020B0502040204020203" pitchFamily="34" charset="0"/>
              <a:cs typeface="Segoe UI" panose="020B0502040204020203" pitchFamily="34" charset="0"/>
            </a:rPr>
            <a:t>Be open to all questions and viewpoints</a:t>
          </a:r>
          <a:endParaRPr lang="en-US" b="0" i="0" dirty="0">
            <a:solidFill>
              <a:schemeClr val="tx1"/>
            </a:solidFill>
            <a:latin typeface="Segoe UI" panose="020B0502040204020203" pitchFamily="34" charset="0"/>
            <a:cs typeface="Segoe UI" panose="020B0502040204020203" pitchFamily="34" charset="0"/>
          </a:endParaRPr>
        </a:p>
      </dgm:t>
    </dgm:pt>
    <dgm:pt modelId="{B4EE742A-1BF4-4189-B00D-9D7153293DA4}" type="parTrans" cxnId="{F654FF31-978F-47ED-88F9-A5B28EB949E5}">
      <dgm:prSet/>
      <dgm:spPr/>
      <dgm:t>
        <a:bodyPr/>
        <a:lstStyle/>
        <a:p>
          <a:endParaRPr lang="en-US" b="0" i="0">
            <a:solidFill>
              <a:schemeClr val="tx1"/>
            </a:solidFill>
            <a:latin typeface="Segoe UI" panose="020B0502040204020203" pitchFamily="34" charset="0"/>
            <a:cs typeface="Segoe UI" panose="020B0502040204020203" pitchFamily="34" charset="0"/>
          </a:endParaRPr>
        </a:p>
      </dgm:t>
    </dgm:pt>
    <dgm:pt modelId="{F498CEA4-2791-453A-B49B-423ABA50B62E}" type="sibTrans" cxnId="{F654FF31-978F-47ED-88F9-A5B28EB949E5}">
      <dgm:prSet/>
      <dgm:spPr/>
      <dgm:t>
        <a:bodyPr/>
        <a:lstStyle/>
        <a:p>
          <a:pPr>
            <a:lnSpc>
              <a:spcPct val="100000"/>
            </a:lnSpc>
          </a:pPr>
          <a:endParaRPr lang="en-US" b="0" i="0">
            <a:solidFill>
              <a:schemeClr val="tx1"/>
            </a:solidFill>
            <a:latin typeface="Segoe UI" panose="020B0502040204020203" pitchFamily="34" charset="0"/>
            <a:cs typeface="Segoe UI" panose="020B0502040204020203" pitchFamily="34" charset="0"/>
          </a:endParaRPr>
        </a:p>
      </dgm:t>
    </dgm:pt>
    <dgm:pt modelId="{77BB8F63-66CE-4B45-B208-95CD751C3B83}">
      <dgm:prSet/>
      <dgm:spPr/>
      <dgm:t>
        <a:bodyPr/>
        <a:lstStyle/>
        <a:p>
          <a:pPr>
            <a:lnSpc>
              <a:spcPct val="100000"/>
            </a:lnSpc>
          </a:pPr>
          <a:r>
            <a:rPr lang="en-GB" b="0" i="0" dirty="0">
              <a:solidFill>
                <a:schemeClr val="tx1"/>
              </a:solidFill>
              <a:latin typeface="Segoe UI" panose="020B0502040204020203" pitchFamily="34" charset="0"/>
              <a:cs typeface="Segoe UI" panose="020B0502040204020203" pitchFamily="34" charset="0"/>
            </a:rPr>
            <a:t>Be understanding of differences</a:t>
          </a:r>
          <a:endParaRPr lang="en-US" b="0" i="0" dirty="0">
            <a:solidFill>
              <a:schemeClr val="tx1"/>
            </a:solidFill>
            <a:latin typeface="Segoe UI" panose="020B0502040204020203" pitchFamily="34" charset="0"/>
            <a:cs typeface="Segoe UI" panose="020B0502040204020203" pitchFamily="34" charset="0"/>
          </a:endParaRPr>
        </a:p>
      </dgm:t>
    </dgm:pt>
    <dgm:pt modelId="{2ED8A584-D0CD-4413-908F-DEF8C38F8CC1}" type="parTrans" cxnId="{09607ACD-6000-4A24-8A27-B37A104D275F}">
      <dgm:prSet/>
      <dgm:spPr/>
      <dgm:t>
        <a:bodyPr/>
        <a:lstStyle/>
        <a:p>
          <a:endParaRPr lang="en-US" b="0" i="0">
            <a:solidFill>
              <a:schemeClr val="tx1"/>
            </a:solidFill>
            <a:latin typeface="Segoe UI" panose="020B0502040204020203" pitchFamily="34" charset="0"/>
            <a:cs typeface="Segoe UI" panose="020B0502040204020203" pitchFamily="34" charset="0"/>
          </a:endParaRPr>
        </a:p>
      </dgm:t>
    </dgm:pt>
    <dgm:pt modelId="{9CDBD6B1-75BD-482D-A4CE-48F6C9EC1F7A}" type="sibTrans" cxnId="{09607ACD-6000-4A24-8A27-B37A104D275F}">
      <dgm:prSet/>
      <dgm:spPr/>
      <dgm:t>
        <a:bodyPr/>
        <a:lstStyle/>
        <a:p>
          <a:pPr>
            <a:lnSpc>
              <a:spcPct val="100000"/>
            </a:lnSpc>
          </a:pPr>
          <a:endParaRPr lang="en-US" b="0" i="0">
            <a:solidFill>
              <a:schemeClr val="tx1"/>
            </a:solidFill>
            <a:latin typeface="Segoe UI" panose="020B0502040204020203" pitchFamily="34" charset="0"/>
            <a:cs typeface="Segoe UI" panose="020B0502040204020203" pitchFamily="34" charset="0"/>
          </a:endParaRPr>
        </a:p>
      </dgm:t>
    </dgm:pt>
    <dgm:pt modelId="{231F04E5-F8BF-4327-B644-7565B152C0C4}">
      <dgm:prSet/>
      <dgm:spPr/>
      <dgm:t>
        <a:bodyPr/>
        <a:lstStyle/>
        <a:p>
          <a:pPr>
            <a:lnSpc>
              <a:spcPct val="100000"/>
            </a:lnSpc>
          </a:pPr>
          <a:r>
            <a:rPr lang="en-GB" b="0" i="0" u="none" dirty="0">
              <a:solidFill>
                <a:schemeClr val="tx1"/>
              </a:solidFill>
              <a:latin typeface="Segoe UI" panose="020B0502040204020203" pitchFamily="34" charset="0"/>
              <a:cs typeface="Segoe UI" panose="020B0502040204020203" pitchFamily="34" charset="0"/>
            </a:rPr>
            <a:t>Be kind</a:t>
          </a:r>
          <a:r>
            <a:rPr lang="en-GB" b="1" i="0" u="none" dirty="0">
              <a:solidFill>
                <a:schemeClr val="tx1"/>
              </a:solidFill>
              <a:latin typeface="Segoe UI" panose="020B0502040204020203" pitchFamily="34" charset="0"/>
              <a:cs typeface="Segoe UI" panose="020B0502040204020203" pitchFamily="34" charset="0"/>
            </a:rPr>
            <a:t> </a:t>
          </a:r>
          <a:r>
            <a:rPr lang="en-GB" b="0" i="0" u="none" dirty="0">
              <a:solidFill>
                <a:schemeClr val="tx1"/>
              </a:solidFill>
              <a:latin typeface="Segoe UI" panose="020B0502040204020203" pitchFamily="34" charset="0"/>
              <a:cs typeface="Segoe UI" panose="020B0502040204020203" pitchFamily="34" charset="0"/>
            </a:rPr>
            <a:t>and considerate to others</a:t>
          </a:r>
          <a:endParaRPr lang="en-US" b="0" i="0" dirty="0">
            <a:solidFill>
              <a:schemeClr val="tx1"/>
            </a:solidFill>
            <a:latin typeface="Segoe UI" panose="020B0502040204020203" pitchFamily="34" charset="0"/>
            <a:cs typeface="Segoe UI" panose="020B0502040204020203" pitchFamily="34" charset="0"/>
          </a:endParaRPr>
        </a:p>
      </dgm:t>
    </dgm:pt>
    <dgm:pt modelId="{B922D333-72C1-4C89-8970-855801ACC5D6}" type="parTrans" cxnId="{EAE995DD-5468-4C58-9966-CD607255D3D4}">
      <dgm:prSet/>
      <dgm:spPr/>
      <dgm:t>
        <a:bodyPr/>
        <a:lstStyle/>
        <a:p>
          <a:endParaRPr lang="en-US" b="0" i="0">
            <a:solidFill>
              <a:schemeClr val="tx1"/>
            </a:solidFill>
            <a:latin typeface="Segoe UI" panose="020B0502040204020203" pitchFamily="34" charset="0"/>
            <a:cs typeface="Segoe UI" panose="020B0502040204020203" pitchFamily="34" charset="0"/>
          </a:endParaRPr>
        </a:p>
      </dgm:t>
    </dgm:pt>
    <dgm:pt modelId="{6B1AB97A-E6A5-45FF-A624-7BC2CA768A0E}" type="sibTrans" cxnId="{EAE995DD-5468-4C58-9966-CD607255D3D4}">
      <dgm:prSet/>
      <dgm:spPr/>
      <dgm:t>
        <a:bodyPr/>
        <a:lstStyle/>
        <a:p>
          <a:endParaRPr lang="en-US" b="0" i="0">
            <a:solidFill>
              <a:schemeClr val="tx1"/>
            </a:solidFill>
            <a:latin typeface="Segoe UI" panose="020B0502040204020203" pitchFamily="34" charset="0"/>
            <a:cs typeface="Segoe UI" panose="020B0502040204020203" pitchFamily="34" charset="0"/>
          </a:endParaRPr>
        </a:p>
      </dgm:t>
    </dgm:pt>
    <dgm:pt modelId="{6B2D73F7-6947-4060-AB69-2186BA256A83}">
      <dgm:prSet/>
      <dgm:spPr/>
      <dgm:t>
        <a:bodyPr/>
        <a:lstStyle/>
        <a:p>
          <a:pPr>
            <a:lnSpc>
              <a:spcPct val="100000"/>
            </a:lnSpc>
          </a:pPr>
          <a:r>
            <a:rPr lang="en-GB" b="0" i="0" dirty="0">
              <a:solidFill>
                <a:schemeClr val="tx1"/>
              </a:solidFill>
              <a:latin typeface="Segoe UI" panose="020B0502040204020203" pitchFamily="34" charset="0"/>
              <a:cs typeface="Segoe UI" panose="020B0502040204020203" pitchFamily="34" charset="0"/>
            </a:rPr>
            <a:t>Be aware of others</a:t>
          </a:r>
          <a:endParaRPr lang="en-US" b="0" i="0" dirty="0">
            <a:solidFill>
              <a:schemeClr val="tx1"/>
            </a:solidFill>
            <a:latin typeface="Segoe UI" panose="020B0502040204020203" pitchFamily="34" charset="0"/>
            <a:cs typeface="Segoe UI" panose="020B0502040204020203" pitchFamily="34" charset="0"/>
          </a:endParaRPr>
        </a:p>
      </dgm:t>
    </dgm:pt>
    <dgm:pt modelId="{B4CAEF53-5CBF-44C6-AFA0-D0C5C1FE2D9F}" type="sibTrans" cxnId="{3818896F-7C91-4408-8720-8E4EEDE057B6}">
      <dgm:prSet/>
      <dgm:spPr/>
      <dgm:t>
        <a:bodyPr/>
        <a:lstStyle/>
        <a:p>
          <a:pPr>
            <a:lnSpc>
              <a:spcPct val="100000"/>
            </a:lnSpc>
          </a:pPr>
          <a:endParaRPr lang="en-US" b="0" i="0">
            <a:solidFill>
              <a:schemeClr val="tx1"/>
            </a:solidFill>
            <a:latin typeface="Segoe UI" panose="020B0502040204020203" pitchFamily="34" charset="0"/>
            <a:cs typeface="Segoe UI" panose="020B0502040204020203" pitchFamily="34" charset="0"/>
          </a:endParaRPr>
        </a:p>
      </dgm:t>
    </dgm:pt>
    <dgm:pt modelId="{1BBDC3C8-34D1-4C57-A9E7-490F279033C8}" type="parTrans" cxnId="{3818896F-7C91-4408-8720-8E4EEDE057B6}">
      <dgm:prSet/>
      <dgm:spPr/>
      <dgm:t>
        <a:bodyPr/>
        <a:lstStyle/>
        <a:p>
          <a:endParaRPr lang="en-US" b="0" i="0">
            <a:solidFill>
              <a:schemeClr val="tx1"/>
            </a:solidFill>
            <a:latin typeface="Segoe UI" panose="020B0502040204020203" pitchFamily="34" charset="0"/>
            <a:cs typeface="Segoe UI" panose="020B0502040204020203" pitchFamily="34" charset="0"/>
          </a:endParaRPr>
        </a:p>
      </dgm:t>
    </dgm:pt>
    <dgm:pt modelId="{6024BAB5-AB35-45FD-9A31-E38D091168A6}">
      <dgm:prSet/>
      <dgm:spPr/>
      <dgm:t>
        <a:bodyPr/>
        <a:lstStyle/>
        <a:p>
          <a:pPr>
            <a:lnSpc>
              <a:spcPct val="100000"/>
            </a:lnSpc>
          </a:pPr>
          <a:r>
            <a:rPr lang="en-GB" b="0" i="0" dirty="0">
              <a:solidFill>
                <a:schemeClr val="tx1"/>
              </a:solidFill>
              <a:latin typeface="Segoe UI" panose="020B0502040204020203" pitchFamily="34" charset="0"/>
              <a:cs typeface="Segoe UI" panose="020B0502040204020203" pitchFamily="34" charset="0"/>
            </a:rPr>
            <a:t>Be friendly and patient </a:t>
          </a:r>
          <a:endParaRPr lang="en-US" b="0" i="0" dirty="0">
            <a:solidFill>
              <a:schemeClr val="tx1"/>
            </a:solidFill>
            <a:latin typeface="Segoe UI" panose="020B0502040204020203" pitchFamily="34" charset="0"/>
            <a:cs typeface="Segoe UI" panose="020B0502040204020203" pitchFamily="34" charset="0"/>
          </a:endParaRPr>
        </a:p>
      </dgm:t>
    </dgm:pt>
    <dgm:pt modelId="{4FB9C32B-7C1D-42A2-9A2D-40B3AAD21EC6}" type="sibTrans" cxnId="{D3BB9CC2-2948-4A50-BCE7-9CAA1FE714F2}">
      <dgm:prSet/>
      <dgm:spPr/>
      <dgm:t>
        <a:bodyPr/>
        <a:lstStyle/>
        <a:p>
          <a:pPr>
            <a:lnSpc>
              <a:spcPct val="100000"/>
            </a:lnSpc>
          </a:pPr>
          <a:endParaRPr lang="en-US" b="0" i="0">
            <a:solidFill>
              <a:schemeClr val="tx1"/>
            </a:solidFill>
            <a:latin typeface="Segoe UI" panose="020B0502040204020203" pitchFamily="34" charset="0"/>
            <a:cs typeface="Segoe UI" panose="020B0502040204020203" pitchFamily="34" charset="0"/>
          </a:endParaRPr>
        </a:p>
      </dgm:t>
    </dgm:pt>
    <dgm:pt modelId="{EEBB479F-37BC-429E-90DF-B8F7E8021B97}" type="parTrans" cxnId="{D3BB9CC2-2948-4A50-BCE7-9CAA1FE714F2}">
      <dgm:prSet/>
      <dgm:spPr/>
      <dgm:t>
        <a:bodyPr/>
        <a:lstStyle/>
        <a:p>
          <a:endParaRPr lang="en-US" b="0" i="0">
            <a:solidFill>
              <a:schemeClr val="tx1"/>
            </a:solidFill>
            <a:latin typeface="Segoe UI" panose="020B0502040204020203" pitchFamily="34" charset="0"/>
            <a:cs typeface="Segoe UI" panose="020B0502040204020203" pitchFamily="34" charset="0"/>
          </a:endParaRPr>
        </a:p>
      </dgm:t>
    </dgm:pt>
    <dgm:pt modelId="{4EA29FCA-966A-462B-8078-41CB5C7D219E}" type="pres">
      <dgm:prSet presAssocID="{B717BE86-6219-4116-B5C9-FFFECDC15EEE}" presName="root" presStyleCnt="0">
        <dgm:presLayoutVars>
          <dgm:dir/>
          <dgm:resizeHandles val="exact"/>
        </dgm:presLayoutVars>
      </dgm:prSet>
      <dgm:spPr/>
    </dgm:pt>
    <dgm:pt modelId="{7A7334AF-AD41-436F-8D77-D9B861090164}" type="pres">
      <dgm:prSet presAssocID="{B717BE86-6219-4116-B5C9-FFFECDC15EEE}" presName="container" presStyleCnt="0">
        <dgm:presLayoutVars>
          <dgm:dir/>
          <dgm:resizeHandles val="exact"/>
        </dgm:presLayoutVars>
      </dgm:prSet>
      <dgm:spPr/>
    </dgm:pt>
    <dgm:pt modelId="{726D0903-C402-41E8-BE52-2DA61238C0A5}" type="pres">
      <dgm:prSet presAssocID="{6B2D73F7-6947-4060-AB69-2186BA256A83}" presName="compNode" presStyleCnt="0"/>
      <dgm:spPr/>
    </dgm:pt>
    <dgm:pt modelId="{A78230E9-46A6-459C-8FBB-160548C226AE}" type="pres">
      <dgm:prSet presAssocID="{6B2D73F7-6947-4060-AB69-2186BA256A83}" presName="iconBgRect" presStyleLbl="bgShp" presStyleIdx="0" presStyleCnt="6"/>
      <dgm:spPr>
        <a:solidFill>
          <a:srgbClr val="007FBA"/>
        </a:solidFill>
      </dgm:spPr>
    </dgm:pt>
    <dgm:pt modelId="{5C011594-5EB5-40D3-A5AE-43659B0A597B}" type="pres">
      <dgm:prSet presAssocID="{6B2D73F7-6947-4060-AB69-2186BA256A83}" presName="iconRect" presStyleLbl="node1" presStyleIdx="0" presStyleCnt="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Eye"/>
        </a:ext>
      </dgm:extLst>
    </dgm:pt>
    <dgm:pt modelId="{D56F199E-08B5-4F0A-9C1D-384CBE3510C8}" type="pres">
      <dgm:prSet presAssocID="{6B2D73F7-6947-4060-AB69-2186BA256A83}" presName="spaceRect" presStyleCnt="0"/>
      <dgm:spPr/>
    </dgm:pt>
    <dgm:pt modelId="{1C4BEFB2-0503-40D8-95C3-8EB7B68FE4CC}" type="pres">
      <dgm:prSet presAssocID="{6B2D73F7-6947-4060-AB69-2186BA256A83}" presName="textRect" presStyleLbl="revTx" presStyleIdx="0" presStyleCnt="6">
        <dgm:presLayoutVars>
          <dgm:chMax val="1"/>
          <dgm:chPref val="1"/>
        </dgm:presLayoutVars>
      </dgm:prSet>
      <dgm:spPr/>
    </dgm:pt>
    <dgm:pt modelId="{D70AB631-C4AB-4D25-821C-1E7E55B4D427}" type="pres">
      <dgm:prSet presAssocID="{B4CAEF53-5CBF-44C6-AFA0-D0C5C1FE2D9F}" presName="sibTrans" presStyleLbl="sibTrans2D1" presStyleIdx="0" presStyleCnt="0"/>
      <dgm:spPr/>
    </dgm:pt>
    <dgm:pt modelId="{054ADA8B-B710-47BD-B5FE-7857529D7BE0}" type="pres">
      <dgm:prSet presAssocID="{6024BAB5-AB35-45FD-9A31-E38D091168A6}" presName="compNode" presStyleCnt="0"/>
      <dgm:spPr/>
    </dgm:pt>
    <dgm:pt modelId="{41852F0F-D765-4CEE-8366-4A45DC4B714C}" type="pres">
      <dgm:prSet presAssocID="{6024BAB5-AB35-45FD-9A31-E38D091168A6}" presName="iconBgRect" presStyleLbl="bgShp" presStyleIdx="1" presStyleCnt="6"/>
      <dgm:spPr>
        <a:solidFill>
          <a:srgbClr val="007FBA"/>
        </a:solidFill>
      </dgm:spPr>
    </dgm:pt>
    <dgm:pt modelId="{15006D40-BE0B-4EC2-84CA-1EE48074DCFF}" type="pres">
      <dgm:prSet presAssocID="{6024BAB5-AB35-45FD-9A31-E38D091168A6}"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eers"/>
        </a:ext>
      </dgm:extLst>
    </dgm:pt>
    <dgm:pt modelId="{0EA3B282-56E4-41C3-B758-F28970261ED4}" type="pres">
      <dgm:prSet presAssocID="{6024BAB5-AB35-45FD-9A31-E38D091168A6}" presName="spaceRect" presStyleCnt="0"/>
      <dgm:spPr/>
    </dgm:pt>
    <dgm:pt modelId="{C84DF71D-0586-4A81-9317-6C01CCFC6F9D}" type="pres">
      <dgm:prSet presAssocID="{6024BAB5-AB35-45FD-9A31-E38D091168A6}" presName="textRect" presStyleLbl="revTx" presStyleIdx="1" presStyleCnt="6">
        <dgm:presLayoutVars>
          <dgm:chMax val="1"/>
          <dgm:chPref val="1"/>
        </dgm:presLayoutVars>
      </dgm:prSet>
      <dgm:spPr/>
    </dgm:pt>
    <dgm:pt modelId="{43967FD0-5BF3-4F93-BE7E-3716BB08DA0F}" type="pres">
      <dgm:prSet presAssocID="{4FB9C32B-7C1D-42A2-9A2D-40B3AAD21EC6}" presName="sibTrans" presStyleLbl="sibTrans2D1" presStyleIdx="0" presStyleCnt="0"/>
      <dgm:spPr/>
    </dgm:pt>
    <dgm:pt modelId="{8595DBA7-CD1C-47AC-944A-FABC8266AE51}" type="pres">
      <dgm:prSet presAssocID="{FB127286-2AEC-4420-85E2-F615D98D3F42}" presName="compNode" presStyleCnt="0"/>
      <dgm:spPr/>
    </dgm:pt>
    <dgm:pt modelId="{40BAFCD3-8ADD-4E12-AD19-96CE33269119}" type="pres">
      <dgm:prSet presAssocID="{FB127286-2AEC-4420-85E2-F615D98D3F42}" presName="iconBgRect" presStyleLbl="bgShp" presStyleIdx="2" presStyleCnt="6"/>
      <dgm:spPr>
        <a:solidFill>
          <a:srgbClr val="007FBA"/>
        </a:solidFill>
      </dgm:spPr>
    </dgm:pt>
    <dgm:pt modelId="{2F0234F8-818C-4411-AA02-4B8D90231C1F}" type="pres">
      <dgm:prSet presAssocID="{FB127286-2AEC-4420-85E2-F615D98D3F42}"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apping Hands"/>
        </a:ext>
      </dgm:extLst>
    </dgm:pt>
    <dgm:pt modelId="{433D094E-D11F-41DB-930B-02249A7AFE0C}" type="pres">
      <dgm:prSet presAssocID="{FB127286-2AEC-4420-85E2-F615D98D3F42}" presName="spaceRect" presStyleCnt="0"/>
      <dgm:spPr/>
    </dgm:pt>
    <dgm:pt modelId="{EB4221D4-1BAE-4B03-AE30-A7430F30E8E4}" type="pres">
      <dgm:prSet presAssocID="{FB127286-2AEC-4420-85E2-F615D98D3F42}" presName="textRect" presStyleLbl="revTx" presStyleIdx="2" presStyleCnt="6">
        <dgm:presLayoutVars>
          <dgm:chMax val="1"/>
          <dgm:chPref val="1"/>
        </dgm:presLayoutVars>
      </dgm:prSet>
      <dgm:spPr/>
    </dgm:pt>
    <dgm:pt modelId="{776253A6-4DF8-40B4-B644-5C147B53B7A8}" type="pres">
      <dgm:prSet presAssocID="{1233C82A-88D5-4FBE-B6B4-36145961C8CF}" presName="sibTrans" presStyleLbl="sibTrans2D1" presStyleIdx="0" presStyleCnt="0"/>
      <dgm:spPr/>
    </dgm:pt>
    <dgm:pt modelId="{C4F9A13F-3E56-4C7B-9944-79062C880F11}" type="pres">
      <dgm:prSet presAssocID="{229B0D6A-F2D0-4270-B228-B38EB780B651}" presName="compNode" presStyleCnt="0"/>
      <dgm:spPr/>
    </dgm:pt>
    <dgm:pt modelId="{882AF8D8-D4F0-40A6-ACB1-8380FDDC4D9E}" type="pres">
      <dgm:prSet presAssocID="{229B0D6A-F2D0-4270-B228-B38EB780B651}" presName="iconBgRect" presStyleLbl="bgShp" presStyleIdx="3" presStyleCnt="6"/>
      <dgm:spPr>
        <a:solidFill>
          <a:srgbClr val="007FBA"/>
        </a:solidFill>
      </dgm:spPr>
    </dgm:pt>
    <dgm:pt modelId="{05803664-DDBE-41F0-9A59-E321E23F12DB}" type="pres">
      <dgm:prSet presAssocID="{229B0D6A-F2D0-4270-B228-B38EB780B651}"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tars"/>
        </a:ext>
      </dgm:extLst>
    </dgm:pt>
    <dgm:pt modelId="{386BF949-C111-4645-B45D-B357E3478174}" type="pres">
      <dgm:prSet presAssocID="{229B0D6A-F2D0-4270-B228-B38EB780B651}" presName="spaceRect" presStyleCnt="0"/>
      <dgm:spPr/>
    </dgm:pt>
    <dgm:pt modelId="{C79A445E-030A-4E36-979F-D8859D430732}" type="pres">
      <dgm:prSet presAssocID="{229B0D6A-F2D0-4270-B228-B38EB780B651}" presName="textRect" presStyleLbl="revTx" presStyleIdx="3" presStyleCnt="6">
        <dgm:presLayoutVars>
          <dgm:chMax val="1"/>
          <dgm:chPref val="1"/>
        </dgm:presLayoutVars>
      </dgm:prSet>
      <dgm:spPr/>
    </dgm:pt>
    <dgm:pt modelId="{F8B3C5A0-4EF5-429B-8FA5-00C9B1B001FE}" type="pres">
      <dgm:prSet presAssocID="{F498CEA4-2791-453A-B49B-423ABA50B62E}" presName="sibTrans" presStyleLbl="sibTrans2D1" presStyleIdx="0" presStyleCnt="0"/>
      <dgm:spPr/>
    </dgm:pt>
    <dgm:pt modelId="{837BFE9D-906D-41C3-8710-EC6FD6F01E8B}" type="pres">
      <dgm:prSet presAssocID="{77BB8F63-66CE-4B45-B208-95CD751C3B83}" presName="compNode" presStyleCnt="0"/>
      <dgm:spPr/>
    </dgm:pt>
    <dgm:pt modelId="{8C7DAC4B-63B4-413C-8E21-85189941754F}" type="pres">
      <dgm:prSet presAssocID="{77BB8F63-66CE-4B45-B208-95CD751C3B83}" presName="iconBgRect" presStyleLbl="bgShp" presStyleIdx="4" presStyleCnt="6"/>
      <dgm:spPr>
        <a:solidFill>
          <a:srgbClr val="007FBA"/>
        </a:solidFill>
      </dgm:spPr>
    </dgm:pt>
    <dgm:pt modelId="{D67B79EF-F78C-4905-A7DD-97956CF280AA}" type="pres">
      <dgm:prSet presAssocID="{77BB8F63-66CE-4B45-B208-95CD751C3B83}"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519DBA3F-DB58-4745-8D73-8A1826EB3E3B}" type="pres">
      <dgm:prSet presAssocID="{77BB8F63-66CE-4B45-B208-95CD751C3B83}" presName="spaceRect" presStyleCnt="0"/>
      <dgm:spPr/>
    </dgm:pt>
    <dgm:pt modelId="{A0D8776F-A85B-4685-B810-1F27616114E9}" type="pres">
      <dgm:prSet presAssocID="{77BB8F63-66CE-4B45-B208-95CD751C3B83}" presName="textRect" presStyleLbl="revTx" presStyleIdx="4" presStyleCnt="6">
        <dgm:presLayoutVars>
          <dgm:chMax val="1"/>
          <dgm:chPref val="1"/>
        </dgm:presLayoutVars>
      </dgm:prSet>
      <dgm:spPr/>
    </dgm:pt>
    <dgm:pt modelId="{92BBB893-5B5A-425A-B881-0DE93ECF6B41}" type="pres">
      <dgm:prSet presAssocID="{9CDBD6B1-75BD-482D-A4CE-48F6C9EC1F7A}" presName="sibTrans" presStyleLbl="sibTrans2D1" presStyleIdx="0" presStyleCnt="0"/>
      <dgm:spPr/>
    </dgm:pt>
    <dgm:pt modelId="{D1F46C52-8331-4C08-983F-E46D225683AA}" type="pres">
      <dgm:prSet presAssocID="{231F04E5-F8BF-4327-B644-7565B152C0C4}" presName="compNode" presStyleCnt="0"/>
      <dgm:spPr/>
    </dgm:pt>
    <dgm:pt modelId="{DD86621E-7994-4DBF-93C4-2086DC743553}" type="pres">
      <dgm:prSet presAssocID="{231F04E5-F8BF-4327-B644-7565B152C0C4}" presName="iconBgRect" presStyleLbl="bgShp" presStyleIdx="5" presStyleCnt="6"/>
      <dgm:spPr>
        <a:solidFill>
          <a:srgbClr val="007FBA"/>
        </a:solidFill>
      </dgm:spPr>
    </dgm:pt>
    <dgm:pt modelId="{6C4F2C41-1DC2-40D7-91B7-1149D55C159D}" type="pres">
      <dgm:prSet presAssocID="{231F04E5-F8BF-4327-B644-7565B152C0C4}"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eart"/>
        </a:ext>
      </dgm:extLst>
    </dgm:pt>
    <dgm:pt modelId="{9855A8EC-F5BA-4483-81F1-F7BBABEFAD1B}" type="pres">
      <dgm:prSet presAssocID="{231F04E5-F8BF-4327-B644-7565B152C0C4}" presName="spaceRect" presStyleCnt="0"/>
      <dgm:spPr/>
    </dgm:pt>
    <dgm:pt modelId="{6AF0EABE-4E8D-44A6-B1F7-DCFB01C33624}" type="pres">
      <dgm:prSet presAssocID="{231F04E5-F8BF-4327-B644-7565B152C0C4}" presName="textRect" presStyleLbl="revTx" presStyleIdx="5" presStyleCnt="6">
        <dgm:presLayoutVars>
          <dgm:chMax val="1"/>
          <dgm:chPref val="1"/>
        </dgm:presLayoutVars>
      </dgm:prSet>
      <dgm:spPr/>
    </dgm:pt>
  </dgm:ptLst>
  <dgm:cxnLst>
    <dgm:cxn modelId="{F654FF31-978F-47ED-88F9-A5B28EB949E5}" srcId="{B717BE86-6219-4116-B5C9-FFFECDC15EEE}" destId="{229B0D6A-F2D0-4270-B228-B38EB780B651}" srcOrd="3" destOrd="0" parTransId="{B4EE742A-1BF4-4189-B00D-9D7153293DA4}" sibTransId="{F498CEA4-2791-453A-B49B-423ABA50B62E}"/>
    <dgm:cxn modelId="{55335D36-E826-4F67-A56D-4E746F282CA9}" type="presOf" srcId="{B4CAEF53-5CBF-44C6-AFA0-D0C5C1FE2D9F}" destId="{D70AB631-C4AB-4D25-821C-1E7E55B4D427}" srcOrd="0" destOrd="0" presId="urn:microsoft.com/office/officeart/2018/2/layout/IconCircleList"/>
    <dgm:cxn modelId="{40559E67-7832-4A82-B9C5-EFEC3A5F8F73}" type="presOf" srcId="{1233C82A-88D5-4FBE-B6B4-36145961C8CF}" destId="{776253A6-4DF8-40B4-B644-5C147B53B7A8}" srcOrd="0" destOrd="0" presId="urn:microsoft.com/office/officeart/2018/2/layout/IconCircleList"/>
    <dgm:cxn modelId="{3818896F-7C91-4408-8720-8E4EEDE057B6}" srcId="{B717BE86-6219-4116-B5C9-FFFECDC15EEE}" destId="{6B2D73F7-6947-4060-AB69-2186BA256A83}" srcOrd="0" destOrd="0" parTransId="{1BBDC3C8-34D1-4C57-A9E7-490F279033C8}" sibTransId="{B4CAEF53-5CBF-44C6-AFA0-D0C5C1FE2D9F}"/>
    <dgm:cxn modelId="{911A798F-0BC9-409D-88C0-CBD4F828F8FC}" type="presOf" srcId="{6024BAB5-AB35-45FD-9A31-E38D091168A6}" destId="{C84DF71D-0586-4A81-9317-6C01CCFC6F9D}" srcOrd="0" destOrd="0" presId="urn:microsoft.com/office/officeart/2018/2/layout/IconCircleList"/>
    <dgm:cxn modelId="{2FE22299-CF7A-4594-B3D0-133BEB6A9033}" type="presOf" srcId="{F498CEA4-2791-453A-B49B-423ABA50B62E}" destId="{F8B3C5A0-4EF5-429B-8FA5-00C9B1B001FE}" srcOrd="0" destOrd="0" presId="urn:microsoft.com/office/officeart/2018/2/layout/IconCircleList"/>
    <dgm:cxn modelId="{80DA6D9C-EA22-4518-9417-78EA96E545E2}" type="presOf" srcId="{FB127286-2AEC-4420-85E2-F615D98D3F42}" destId="{EB4221D4-1BAE-4B03-AE30-A7430F30E8E4}" srcOrd="0" destOrd="0" presId="urn:microsoft.com/office/officeart/2018/2/layout/IconCircleList"/>
    <dgm:cxn modelId="{EB5E36A8-8ABF-4835-A01C-83DF223C6326}" type="presOf" srcId="{B717BE86-6219-4116-B5C9-FFFECDC15EEE}" destId="{4EA29FCA-966A-462B-8078-41CB5C7D219E}" srcOrd="0" destOrd="0" presId="urn:microsoft.com/office/officeart/2018/2/layout/IconCircleList"/>
    <dgm:cxn modelId="{BF9927B4-8B3D-458B-B29F-BD3F64C2151F}" type="presOf" srcId="{4FB9C32B-7C1D-42A2-9A2D-40B3AAD21EC6}" destId="{43967FD0-5BF3-4F93-BE7E-3716BB08DA0F}" srcOrd="0" destOrd="0" presId="urn:microsoft.com/office/officeart/2018/2/layout/IconCircleList"/>
    <dgm:cxn modelId="{FBDCD2C1-5307-4F82-87F8-7DDB076FC2FC}" type="presOf" srcId="{77BB8F63-66CE-4B45-B208-95CD751C3B83}" destId="{A0D8776F-A85B-4685-B810-1F27616114E9}" srcOrd="0" destOrd="0" presId="urn:microsoft.com/office/officeart/2018/2/layout/IconCircleList"/>
    <dgm:cxn modelId="{D3BB9CC2-2948-4A50-BCE7-9CAA1FE714F2}" srcId="{B717BE86-6219-4116-B5C9-FFFECDC15EEE}" destId="{6024BAB5-AB35-45FD-9A31-E38D091168A6}" srcOrd="1" destOrd="0" parTransId="{EEBB479F-37BC-429E-90DF-B8F7E8021B97}" sibTransId="{4FB9C32B-7C1D-42A2-9A2D-40B3AAD21EC6}"/>
    <dgm:cxn modelId="{9773F7CC-70C6-441E-B78B-FFCA1B0CFA2C}" type="presOf" srcId="{6B2D73F7-6947-4060-AB69-2186BA256A83}" destId="{1C4BEFB2-0503-40D8-95C3-8EB7B68FE4CC}" srcOrd="0" destOrd="0" presId="urn:microsoft.com/office/officeart/2018/2/layout/IconCircleList"/>
    <dgm:cxn modelId="{09607ACD-6000-4A24-8A27-B37A104D275F}" srcId="{B717BE86-6219-4116-B5C9-FFFECDC15EEE}" destId="{77BB8F63-66CE-4B45-B208-95CD751C3B83}" srcOrd="4" destOrd="0" parTransId="{2ED8A584-D0CD-4413-908F-DEF8C38F8CC1}" sibTransId="{9CDBD6B1-75BD-482D-A4CE-48F6C9EC1F7A}"/>
    <dgm:cxn modelId="{EAE995DD-5468-4C58-9966-CD607255D3D4}" srcId="{B717BE86-6219-4116-B5C9-FFFECDC15EEE}" destId="{231F04E5-F8BF-4327-B644-7565B152C0C4}" srcOrd="5" destOrd="0" parTransId="{B922D333-72C1-4C89-8970-855801ACC5D6}" sibTransId="{6B1AB97A-E6A5-45FF-A624-7BC2CA768A0E}"/>
    <dgm:cxn modelId="{0D6F3DE3-BF7D-4C91-8D73-5B9C4D8090E2}" type="presOf" srcId="{9CDBD6B1-75BD-482D-A4CE-48F6C9EC1F7A}" destId="{92BBB893-5B5A-425A-B881-0DE93ECF6B41}" srcOrd="0" destOrd="0" presId="urn:microsoft.com/office/officeart/2018/2/layout/IconCircleList"/>
    <dgm:cxn modelId="{23BBAFEA-FF65-4348-9725-B524056A5E69}" type="presOf" srcId="{231F04E5-F8BF-4327-B644-7565B152C0C4}" destId="{6AF0EABE-4E8D-44A6-B1F7-DCFB01C33624}" srcOrd="0" destOrd="0" presId="urn:microsoft.com/office/officeart/2018/2/layout/IconCircleList"/>
    <dgm:cxn modelId="{C969C4F0-7536-4938-898C-789982891D7F}" srcId="{B717BE86-6219-4116-B5C9-FFFECDC15EEE}" destId="{FB127286-2AEC-4420-85E2-F615D98D3F42}" srcOrd="2" destOrd="0" parTransId="{DDD92847-870B-471E-92DF-406C9C09CEF1}" sibTransId="{1233C82A-88D5-4FBE-B6B4-36145961C8CF}"/>
    <dgm:cxn modelId="{D11A4DF2-7AA4-4362-B48D-010DF4AC125B}" type="presOf" srcId="{229B0D6A-F2D0-4270-B228-B38EB780B651}" destId="{C79A445E-030A-4E36-979F-D8859D430732}" srcOrd="0" destOrd="0" presId="urn:microsoft.com/office/officeart/2018/2/layout/IconCircleList"/>
    <dgm:cxn modelId="{708E3BE9-D0EE-4C22-BD31-2B47ABECEC0C}" type="presParOf" srcId="{4EA29FCA-966A-462B-8078-41CB5C7D219E}" destId="{7A7334AF-AD41-436F-8D77-D9B861090164}" srcOrd="0" destOrd="0" presId="urn:microsoft.com/office/officeart/2018/2/layout/IconCircleList"/>
    <dgm:cxn modelId="{AC396626-CAB2-4931-9BA0-0492E59ED8DF}" type="presParOf" srcId="{7A7334AF-AD41-436F-8D77-D9B861090164}" destId="{726D0903-C402-41E8-BE52-2DA61238C0A5}" srcOrd="0" destOrd="0" presId="urn:microsoft.com/office/officeart/2018/2/layout/IconCircleList"/>
    <dgm:cxn modelId="{C73D703E-4104-4002-90C6-0B455A32EF9F}" type="presParOf" srcId="{726D0903-C402-41E8-BE52-2DA61238C0A5}" destId="{A78230E9-46A6-459C-8FBB-160548C226AE}" srcOrd="0" destOrd="0" presId="urn:microsoft.com/office/officeart/2018/2/layout/IconCircleList"/>
    <dgm:cxn modelId="{0ED5C1DB-F7AC-4E22-8B4F-D93EEEC89D05}" type="presParOf" srcId="{726D0903-C402-41E8-BE52-2DA61238C0A5}" destId="{5C011594-5EB5-40D3-A5AE-43659B0A597B}" srcOrd="1" destOrd="0" presId="urn:microsoft.com/office/officeart/2018/2/layout/IconCircleList"/>
    <dgm:cxn modelId="{2EFDD9F6-798A-4A98-B3A0-487F65A4BB0F}" type="presParOf" srcId="{726D0903-C402-41E8-BE52-2DA61238C0A5}" destId="{D56F199E-08B5-4F0A-9C1D-384CBE3510C8}" srcOrd="2" destOrd="0" presId="urn:microsoft.com/office/officeart/2018/2/layout/IconCircleList"/>
    <dgm:cxn modelId="{2B56BF3C-87CB-455F-A43A-1BE79C54B7B5}" type="presParOf" srcId="{726D0903-C402-41E8-BE52-2DA61238C0A5}" destId="{1C4BEFB2-0503-40D8-95C3-8EB7B68FE4CC}" srcOrd="3" destOrd="0" presId="urn:microsoft.com/office/officeart/2018/2/layout/IconCircleList"/>
    <dgm:cxn modelId="{BD816814-7B25-437E-9649-E17B43FAC54C}" type="presParOf" srcId="{7A7334AF-AD41-436F-8D77-D9B861090164}" destId="{D70AB631-C4AB-4D25-821C-1E7E55B4D427}" srcOrd="1" destOrd="0" presId="urn:microsoft.com/office/officeart/2018/2/layout/IconCircleList"/>
    <dgm:cxn modelId="{ED498211-E8DF-4156-89D3-93D63832FF64}" type="presParOf" srcId="{7A7334AF-AD41-436F-8D77-D9B861090164}" destId="{054ADA8B-B710-47BD-B5FE-7857529D7BE0}" srcOrd="2" destOrd="0" presId="urn:microsoft.com/office/officeart/2018/2/layout/IconCircleList"/>
    <dgm:cxn modelId="{BAA6C650-E9C6-434F-A164-D7353347B51B}" type="presParOf" srcId="{054ADA8B-B710-47BD-B5FE-7857529D7BE0}" destId="{41852F0F-D765-4CEE-8366-4A45DC4B714C}" srcOrd="0" destOrd="0" presId="urn:microsoft.com/office/officeart/2018/2/layout/IconCircleList"/>
    <dgm:cxn modelId="{2D44104F-C076-4B86-B491-0ECB68824EB1}" type="presParOf" srcId="{054ADA8B-B710-47BD-B5FE-7857529D7BE0}" destId="{15006D40-BE0B-4EC2-84CA-1EE48074DCFF}" srcOrd="1" destOrd="0" presId="urn:microsoft.com/office/officeart/2018/2/layout/IconCircleList"/>
    <dgm:cxn modelId="{7795E31E-E7CA-4038-AC34-BF52F414EC9B}" type="presParOf" srcId="{054ADA8B-B710-47BD-B5FE-7857529D7BE0}" destId="{0EA3B282-56E4-41C3-B758-F28970261ED4}" srcOrd="2" destOrd="0" presId="urn:microsoft.com/office/officeart/2018/2/layout/IconCircleList"/>
    <dgm:cxn modelId="{5328189E-7A0C-44C0-9B97-CBAB3FECEB36}" type="presParOf" srcId="{054ADA8B-B710-47BD-B5FE-7857529D7BE0}" destId="{C84DF71D-0586-4A81-9317-6C01CCFC6F9D}" srcOrd="3" destOrd="0" presId="urn:microsoft.com/office/officeart/2018/2/layout/IconCircleList"/>
    <dgm:cxn modelId="{AA770EB0-CA9C-49DA-B363-7B570D9653E8}" type="presParOf" srcId="{7A7334AF-AD41-436F-8D77-D9B861090164}" destId="{43967FD0-5BF3-4F93-BE7E-3716BB08DA0F}" srcOrd="3" destOrd="0" presId="urn:microsoft.com/office/officeart/2018/2/layout/IconCircleList"/>
    <dgm:cxn modelId="{E58D0B07-215A-4A90-A406-C52AF49DF3A7}" type="presParOf" srcId="{7A7334AF-AD41-436F-8D77-D9B861090164}" destId="{8595DBA7-CD1C-47AC-944A-FABC8266AE51}" srcOrd="4" destOrd="0" presId="urn:microsoft.com/office/officeart/2018/2/layout/IconCircleList"/>
    <dgm:cxn modelId="{4AD23DC2-9C70-4BCB-A25D-481EDDD809CA}" type="presParOf" srcId="{8595DBA7-CD1C-47AC-944A-FABC8266AE51}" destId="{40BAFCD3-8ADD-4E12-AD19-96CE33269119}" srcOrd="0" destOrd="0" presId="urn:microsoft.com/office/officeart/2018/2/layout/IconCircleList"/>
    <dgm:cxn modelId="{5C4B2847-9396-41A9-9821-33C228C32089}" type="presParOf" srcId="{8595DBA7-CD1C-47AC-944A-FABC8266AE51}" destId="{2F0234F8-818C-4411-AA02-4B8D90231C1F}" srcOrd="1" destOrd="0" presId="urn:microsoft.com/office/officeart/2018/2/layout/IconCircleList"/>
    <dgm:cxn modelId="{93F3453F-97B1-4B67-8E1B-01D5BCCBBFD7}" type="presParOf" srcId="{8595DBA7-CD1C-47AC-944A-FABC8266AE51}" destId="{433D094E-D11F-41DB-930B-02249A7AFE0C}" srcOrd="2" destOrd="0" presId="urn:microsoft.com/office/officeart/2018/2/layout/IconCircleList"/>
    <dgm:cxn modelId="{6E14B37E-1D0E-45B5-85AA-9E182B27823D}" type="presParOf" srcId="{8595DBA7-CD1C-47AC-944A-FABC8266AE51}" destId="{EB4221D4-1BAE-4B03-AE30-A7430F30E8E4}" srcOrd="3" destOrd="0" presId="urn:microsoft.com/office/officeart/2018/2/layout/IconCircleList"/>
    <dgm:cxn modelId="{49250F6D-3C4F-4F3E-BA86-407AF8BD6498}" type="presParOf" srcId="{7A7334AF-AD41-436F-8D77-D9B861090164}" destId="{776253A6-4DF8-40B4-B644-5C147B53B7A8}" srcOrd="5" destOrd="0" presId="urn:microsoft.com/office/officeart/2018/2/layout/IconCircleList"/>
    <dgm:cxn modelId="{F87EB6E0-DBAA-48F6-856D-2DB109221F01}" type="presParOf" srcId="{7A7334AF-AD41-436F-8D77-D9B861090164}" destId="{C4F9A13F-3E56-4C7B-9944-79062C880F11}" srcOrd="6" destOrd="0" presId="urn:microsoft.com/office/officeart/2018/2/layout/IconCircleList"/>
    <dgm:cxn modelId="{EA6FF4D7-7E21-4E08-BB02-80CD10E17777}" type="presParOf" srcId="{C4F9A13F-3E56-4C7B-9944-79062C880F11}" destId="{882AF8D8-D4F0-40A6-ACB1-8380FDDC4D9E}" srcOrd="0" destOrd="0" presId="urn:microsoft.com/office/officeart/2018/2/layout/IconCircleList"/>
    <dgm:cxn modelId="{323E1FE5-3CC8-4C3D-B6B4-B3F159A403B8}" type="presParOf" srcId="{C4F9A13F-3E56-4C7B-9944-79062C880F11}" destId="{05803664-DDBE-41F0-9A59-E321E23F12DB}" srcOrd="1" destOrd="0" presId="urn:microsoft.com/office/officeart/2018/2/layout/IconCircleList"/>
    <dgm:cxn modelId="{BF8F2109-F00C-4158-9283-3DCC8B4F35D5}" type="presParOf" srcId="{C4F9A13F-3E56-4C7B-9944-79062C880F11}" destId="{386BF949-C111-4645-B45D-B357E3478174}" srcOrd="2" destOrd="0" presId="urn:microsoft.com/office/officeart/2018/2/layout/IconCircleList"/>
    <dgm:cxn modelId="{66AA4838-9535-4C59-83BF-45EAD07D7888}" type="presParOf" srcId="{C4F9A13F-3E56-4C7B-9944-79062C880F11}" destId="{C79A445E-030A-4E36-979F-D8859D430732}" srcOrd="3" destOrd="0" presId="urn:microsoft.com/office/officeart/2018/2/layout/IconCircleList"/>
    <dgm:cxn modelId="{019B161B-906C-4A2C-89AD-D8861031013B}" type="presParOf" srcId="{7A7334AF-AD41-436F-8D77-D9B861090164}" destId="{F8B3C5A0-4EF5-429B-8FA5-00C9B1B001FE}" srcOrd="7" destOrd="0" presId="urn:microsoft.com/office/officeart/2018/2/layout/IconCircleList"/>
    <dgm:cxn modelId="{E82A75E1-EB34-4533-8889-74C3FC993E0F}" type="presParOf" srcId="{7A7334AF-AD41-436F-8D77-D9B861090164}" destId="{837BFE9D-906D-41C3-8710-EC6FD6F01E8B}" srcOrd="8" destOrd="0" presId="urn:microsoft.com/office/officeart/2018/2/layout/IconCircleList"/>
    <dgm:cxn modelId="{DD2C54C9-C401-45EB-9189-6B302FBF0FAF}" type="presParOf" srcId="{837BFE9D-906D-41C3-8710-EC6FD6F01E8B}" destId="{8C7DAC4B-63B4-413C-8E21-85189941754F}" srcOrd="0" destOrd="0" presId="urn:microsoft.com/office/officeart/2018/2/layout/IconCircleList"/>
    <dgm:cxn modelId="{D50EDB23-3297-4E9F-A2A2-17C8019EF4F7}" type="presParOf" srcId="{837BFE9D-906D-41C3-8710-EC6FD6F01E8B}" destId="{D67B79EF-F78C-4905-A7DD-97956CF280AA}" srcOrd="1" destOrd="0" presId="urn:microsoft.com/office/officeart/2018/2/layout/IconCircleList"/>
    <dgm:cxn modelId="{BE00C989-C02A-4E8E-95EF-0567F64D095E}" type="presParOf" srcId="{837BFE9D-906D-41C3-8710-EC6FD6F01E8B}" destId="{519DBA3F-DB58-4745-8D73-8A1826EB3E3B}" srcOrd="2" destOrd="0" presId="urn:microsoft.com/office/officeart/2018/2/layout/IconCircleList"/>
    <dgm:cxn modelId="{B1F4A466-4045-41D7-B743-914AC2457844}" type="presParOf" srcId="{837BFE9D-906D-41C3-8710-EC6FD6F01E8B}" destId="{A0D8776F-A85B-4685-B810-1F27616114E9}" srcOrd="3" destOrd="0" presId="urn:microsoft.com/office/officeart/2018/2/layout/IconCircleList"/>
    <dgm:cxn modelId="{2873112D-B279-45BD-B529-964C36D3754F}" type="presParOf" srcId="{7A7334AF-AD41-436F-8D77-D9B861090164}" destId="{92BBB893-5B5A-425A-B881-0DE93ECF6B41}" srcOrd="9" destOrd="0" presId="urn:microsoft.com/office/officeart/2018/2/layout/IconCircleList"/>
    <dgm:cxn modelId="{238BF866-17D4-4928-BCA8-1C4710203D41}" type="presParOf" srcId="{7A7334AF-AD41-436F-8D77-D9B861090164}" destId="{D1F46C52-8331-4C08-983F-E46D225683AA}" srcOrd="10" destOrd="0" presId="urn:microsoft.com/office/officeart/2018/2/layout/IconCircleList"/>
    <dgm:cxn modelId="{DD5D0210-B855-443D-8100-1AF08F3675F7}" type="presParOf" srcId="{D1F46C52-8331-4C08-983F-E46D225683AA}" destId="{DD86621E-7994-4DBF-93C4-2086DC743553}" srcOrd="0" destOrd="0" presId="urn:microsoft.com/office/officeart/2018/2/layout/IconCircleList"/>
    <dgm:cxn modelId="{33EE303C-25A0-4BF9-B024-BB83EBC52207}" type="presParOf" srcId="{D1F46C52-8331-4C08-983F-E46D225683AA}" destId="{6C4F2C41-1DC2-40D7-91B7-1149D55C159D}" srcOrd="1" destOrd="0" presId="urn:microsoft.com/office/officeart/2018/2/layout/IconCircleList"/>
    <dgm:cxn modelId="{51B1466A-A7F1-47B9-B94B-8D462867F028}" type="presParOf" srcId="{D1F46C52-8331-4C08-983F-E46D225683AA}" destId="{9855A8EC-F5BA-4483-81F1-F7BBABEFAD1B}" srcOrd="2" destOrd="0" presId="urn:microsoft.com/office/officeart/2018/2/layout/IconCircleList"/>
    <dgm:cxn modelId="{9CCD0BFF-7A5E-4FD3-AF44-B83FC3702C19}" type="presParOf" srcId="{D1F46C52-8331-4C08-983F-E46D225683AA}" destId="{6AF0EABE-4E8D-44A6-B1F7-DCFB01C33624}"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F272CF-F065-4AF9-98E7-FABB8A7467B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C446E8C-F955-4ADF-9465-0E0A3C0A8EC6}">
      <dgm:prSet/>
      <dgm:spPr/>
      <dgm:t>
        <a:bodyPr/>
        <a:lstStyle/>
        <a:p>
          <a:pPr>
            <a:lnSpc>
              <a:spcPct val="100000"/>
            </a:lnSpc>
          </a:pPr>
          <a:r>
            <a:rPr lang="en-US" dirty="0">
              <a:latin typeface="Segoe UI" panose="020B0502040204020203" pitchFamily="34" charset="0"/>
              <a:cs typeface="Segoe UI" panose="020B0502040204020203" pitchFamily="34" charset="0"/>
            </a:rPr>
            <a:t>Data Science Lifecycle – Overview</a:t>
          </a:r>
        </a:p>
      </dgm:t>
    </dgm:pt>
    <dgm:pt modelId="{7FE4F8F9-6409-4CCE-B851-D2B74DA66E45}" type="parTrans" cxnId="{6C262AC8-5ED3-4174-9A72-7285E5D4A222}">
      <dgm:prSet/>
      <dgm:spPr/>
      <dgm:t>
        <a:bodyPr/>
        <a:lstStyle/>
        <a:p>
          <a:endParaRPr lang="en-US"/>
        </a:p>
      </dgm:t>
    </dgm:pt>
    <dgm:pt modelId="{7E4509BA-7157-4B03-9AA6-C7C3B5F143CB}" type="sibTrans" cxnId="{6C262AC8-5ED3-4174-9A72-7285E5D4A222}">
      <dgm:prSet/>
      <dgm:spPr/>
      <dgm:t>
        <a:bodyPr/>
        <a:lstStyle/>
        <a:p>
          <a:endParaRPr lang="en-US"/>
        </a:p>
      </dgm:t>
    </dgm:pt>
    <dgm:pt modelId="{8A3F29B9-A44C-49DA-BA8F-C072549341DC}">
      <dgm:prSet/>
      <dgm:spPr/>
      <dgm:t>
        <a:bodyPr/>
        <a:lstStyle/>
        <a:p>
          <a:pPr>
            <a:lnSpc>
              <a:spcPct val="100000"/>
            </a:lnSpc>
          </a:pPr>
          <a:r>
            <a:rPr lang="en-US" dirty="0">
              <a:latin typeface="Segoe UI"/>
              <a:cs typeface="Segoe UI"/>
            </a:rPr>
            <a:t>Data Processing &amp; Analysis</a:t>
          </a:r>
          <a:endParaRPr lang="en-US" dirty="0"/>
        </a:p>
      </dgm:t>
    </dgm:pt>
    <dgm:pt modelId="{5A568B02-E55C-4FFF-95DF-6E3E27A2BD85}" type="parTrans" cxnId="{0CCD6452-382C-40E3-A196-71C288FC4D19}">
      <dgm:prSet/>
      <dgm:spPr/>
      <dgm:t>
        <a:bodyPr/>
        <a:lstStyle/>
        <a:p>
          <a:endParaRPr lang="en-US"/>
        </a:p>
      </dgm:t>
    </dgm:pt>
    <dgm:pt modelId="{4BEE3079-09A4-4CC7-A7C0-51FE78AE9E9A}" type="sibTrans" cxnId="{0CCD6452-382C-40E3-A196-71C288FC4D19}">
      <dgm:prSet/>
      <dgm:spPr/>
      <dgm:t>
        <a:bodyPr/>
        <a:lstStyle/>
        <a:p>
          <a:endParaRPr lang="en-US"/>
        </a:p>
      </dgm:t>
    </dgm:pt>
    <dgm:pt modelId="{CEC41591-7E75-4ADB-A47E-E97AE9225C7D}">
      <dgm:prSet/>
      <dgm:spPr/>
      <dgm:t>
        <a:bodyPr/>
        <a:lstStyle/>
        <a:p>
          <a:pPr>
            <a:lnSpc>
              <a:spcPct val="100000"/>
            </a:lnSpc>
          </a:pPr>
          <a:r>
            <a:rPr lang="en-US" dirty="0">
              <a:latin typeface="Segoe UI"/>
              <a:cs typeface="Segoe UI"/>
            </a:rPr>
            <a:t>Machine Learning Algorithms</a:t>
          </a:r>
          <a:endParaRPr lang="en-AE" dirty="0">
            <a:latin typeface="Segoe UI"/>
            <a:cs typeface="Segoe UI"/>
          </a:endParaRPr>
        </a:p>
      </dgm:t>
    </dgm:pt>
    <dgm:pt modelId="{76D2C88B-19B9-4D40-8478-95B1DC2A051F}" type="parTrans" cxnId="{155A62A1-D3FC-42D2-9D1E-F500F48A37F0}">
      <dgm:prSet/>
      <dgm:spPr/>
      <dgm:t>
        <a:bodyPr/>
        <a:lstStyle/>
        <a:p>
          <a:endParaRPr lang="en-US"/>
        </a:p>
      </dgm:t>
    </dgm:pt>
    <dgm:pt modelId="{3E62A381-A597-49B3-AC9B-B875ACBB22F7}" type="sibTrans" cxnId="{155A62A1-D3FC-42D2-9D1E-F500F48A37F0}">
      <dgm:prSet/>
      <dgm:spPr/>
      <dgm:t>
        <a:bodyPr/>
        <a:lstStyle/>
        <a:p>
          <a:endParaRPr lang="en-US"/>
        </a:p>
      </dgm:t>
    </dgm:pt>
    <dgm:pt modelId="{CA4043CF-3C3C-4D48-8701-93EE3ED20607}">
      <dgm:prSet/>
      <dgm:spPr/>
      <dgm:t>
        <a:bodyPr/>
        <a:lstStyle/>
        <a:p>
          <a:pPr>
            <a:lnSpc>
              <a:spcPct val="100000"/>
            </a:lnSpc>
          </a:pPr>
          <a:r>
            <a:rPr lang="en-US" dirty="0">
              <a:latin typeface="Segoe UI"/>
              <a:cs typeface="Segoe UI"/>
            </a:rPr>
            <a:t>Example - walkthrough</a:t>
          </a:r>
          <a:endParaRPr lang="en-US" dirty="0"/>
        </a:p>
      </dgm:t>
    </dgm:pt>
    <dgm:pt modelId="{B2366A8F-572A-4484-8E00-D43334D0D1BE}" type="parTrans" cxnId="{107A3934-7407-4913-A5F2-45137DECC807}">
      <dgm:prSet/>
      <dgm:spPr/>
      <dgm:t>
        <a:bodyPr/>
        <a:lstStyle/>
        <a:p>
          <a:endParaRPr lang="en-US"/>
        </a:p>
      </dgm:t>
    </dgm:pt>
    <dgm:pt modelId="{A6501639-E61C-4832-A4B7-0933588886F9}" type="sibTrans" cxnId="{107A3934-7407-4913-A5F2-45137DECC807}">
      <dgm:prSet/>
      <dgm:spPr/>
      <dgm:t>
        <a:bodyPr/>
        <a:lstStyle/>
        <a:p>
          <a:endParaRPr lang="en-US"/>
        </a:p>
      </dgm:t>
    </dgm:pt>
    <dgm:pt modelId="{A2749F65-020D-42B3-A858-59D582EEF481}" type="pres">
      <dgm:prSet presAssocID="{9BF272CF-F065-4AF9-98E7-FABB8A7467BF}" presName="root" presStyleCnt="0">
        <dgm:presLayoutVars>
          <dgm:dir/>
          <dgm:resizeHandles val="exact"/>
        </dgm:presLayoutVars>
      </dgm:prSet>
      <dgm:spPr/>
    </dgm:pt>
    <dgm:pt modelId="{CE398233-B1A1-4CF8-B25B-1B144D2532EE}" type="pres">
      <dgm:prSet presAssocID="{6C446E8C-F955-4ADF-9465-0E0A3C0A8EC6}" presName="compNode" presStyleCnt="0"/>
      <dgm:spPr/>
    </dgm:pt>
    <dgm:pt modelId="{B01577A5-032D-4469-BB24-5F620127665C}" type="pres">
      <dgm:prSet presAssocID="{6C446E8C-F955-4ADF-9465-0E0A3C0A8EC6}" presName="bgRect" presStyleLbl="bgShp" presStyleIdx="0" presStyleCnt="4"/>
      <dgm:spPr>
        <a:solidFill>
          <a:schemeClr val="bg1">
            <a:lumMod val="95000"/>
            <a:hueOff val="0"/>
            <a:satOff val="0"/>
            <a:lumOff val="0"/>
          </a:schemeClr>
        </a:solidFill>
      </dgm:spPr>
    </dgm:pt>
    <dgm:pt modelId="{63561B39-0A57-4FA4-A87B-669BBAD6DF68}" type="pres">
      <dgm:prSet presAssocID="{6C446E8C-F955-4ADF-9465-0E0A3C0A8EC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04A2BEDF-0E1D-40B4-9F27-29F71BA06FCE}" type="pres">
      <dgm:prSet presAssocID="{6C446E8C-F955-4ADF-9465-0E0A3C0A8EC6}" presName="spaceRect" presStyleCnt="0"/>
      <dgm:spPr/>
    </dgm:pt>
    <dgm:pt modelId="{29CAADA4-C95A-44C5-8AE0-321E40A73486}" type="pres">
      <dgm:prSet presAssocID="{6C446E8C-F955-4ADF-9465-0E0A3C0A8EC6}" presName="parTx" presStyleLbl="revTx" presStyleIdx="0" presStyleCnt="4">
        <dgm:presLayoutVars>
          <dgm:chMax val="0"/>
          <dgm:chPref val="0"/>
        </dgm:presLayoutVars>
      </dgm:prSet>
      <dgm:spPr/>
    </dgm:pt>
    <dgm:pt modelId="{BF3E274B-3A49-440B-A260-4309A127B5B2}" type="pres">
      <dgm:prSet presAssocID="{7E4509BA-7157-4B03-9AA6-C7C3B5F143CB}" presName="sibTrans" presStyleCnt="0"/>
      <dgm:spPr/>
    </dgm:pt>
    <dgm:pt modelId="{212070A8-F22C-4137-8C38-30D99B45763B}" type="pres">
      <dgm:prSet presAssocID="{8A3F29B9-A44C-49DA-BA8F-C072549341DC}" presName="compNode" presStyleCnt="0"/>
      <dgm:spPr/>
    </dgm:pt>
    <dgm:pt modelId="{2B56C2D6-9049-440D-812D-B4FB0BF4313E}" type="pres">
      <dgm:prSet presAssocID="{8A3F29B9-A44C-49DA-BA8F-C072549341DC}" presName="bgRect" presStyleLbl="bgShp" presStyleIdx="1" presStyleCnt="4" custLinFactNeighborX="-437" custLinFactNeighborY="-793"/>
      <dgm:spPr/>
    </dgm:pt>
    <dgm:pt modelId="{E6AC5B60-BFA6-44E0-A978-47471EDD9BA7}" type="pres">
      <dgm:prSet presAssocID="{8A3F29B9-A44C-49DA-BA8F-C072549341D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69CD98B4-EAD6-4BF4-BECD-A847834DDACB}" type="pres">
      <dgm:prSet presAssocID="{8A3F29B9-A44C-49DA-BA8F-C072549341DC}" presName="spaceRect" presStyleCnt="0"/>
      <dgm:spPr/>
    </dgm:pt>
    <dgm:pt modelId="{B3F43677-57C6-4C52-80ED-316DDF4A1389}" type="pres">
      <dgm:prSet presAssocID="{8A3F29B9-A44C-49DA-BA8F-C072549341DC}" presName="parTx" presStyleLbl="revTx" presStyleIdx="1" presStyleCnt="4">
        <dgm:presLayoutVars>
          <dgm:chMax val="0"/>
          <dgm:chPref val="0"/>
        </dgm:presLayoutVars>
      </dgm:prSet>
      <dgm:spPr/>
    </dgm:pt>
    <dgm:pt modelId="{14C41293-135E-490C-88B5-4D845A4968B1}" type="pres">
      <dgm:prSet presAssocID="{4BEE3079-09A4-4CC7-A7C0-51FE78AE9E9A}" presName="sibTrans" presStyleCnt="0"/>
      <dgm:spPr/>
    </dgm:pt>
    <dgm:pt modelId="{B9962537-A812-414C-848E-AA3FF7A10664}" type="pres">
      <dgm:prSet presAssocID="{CEC41591-7E75-4ADB-A47E-E97AE9225C7D}" presName="compNode" presStyleCnt="0"/>
      <dgm:spPr/>
    </dgm:pt>
    <dgm:pt modelId="{1DA4BB35-0D82-477E-AECC-71E7C0A73A2B}" type="pres">
      <dgm:prSet presAssocID="{CEC41591-7E75-4ADB-A47E-E97AE9225C7D}" presName="bgRect" presStyleLbl="bgShp" presStyleIdx="2" presStyleCnt="4"/>
      <dgm:spPr/>
    </dgm:pt>
    <dgm:pt modelId="{19D4A374-FEBB-4EA7-9AA2-2AD71E1D2F2B}" type="pres">
      <dgm:prSet presAssocID="{CEC41591-7E75-4ADB-A47E-E97AE9225C7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FD0520E0-CB38-43F5-A875-F8D0A54E171E}" type="pres">
      <dgm:prSet presAssocID="{CEC41591-7E75-4ADB-A47E-E97AE9225C7D}" presName="spaceRect" presStyleCnt="0"/>
      <dgm:spPr/>
    </dgm:pt>
    <dgm:pt modelId="{113D6F37-7C79-422B-A93C-E1CDFC97654F}" type="pres">
      <dgm:prSet presAssocID="{CEC41591-7E75-4ADB-A47E-E97AE9225C7D}" presName="parTx" presStyleLbl="revTx" presStyleIdx="2" presStyleCnt="4">
        <dgm:presLayoutVars>
          <dgm:chMax val="0"/>
          <dgm:chPref val="0"/>
        </dgm:presLayoutVars>
      </dgm:prSet>
      <dgm:spPr/>
    </dgm:pt>
    <dgm:pt modelId="{F3D44177-FD63-4D12-894F-171034D64486}" type="pres">
      <dgm:prSet presAssocID="{3E62A381-A597-49B3-AC9B-B875ACBB22F7}" presName="sibTrans" presStyleCnt="0"/>
      <dgm:spPr/>
    </dgm:pt>
    <dgm:pt modelId="{B216EEE6-C49C-4D5F-8FF1-2CCCD3B554C1}" type="pres">
      <dgm:prSet presAssocID="{CA4043CF-3C3C-4D48-8701-93EE3ED20607}" presName="compNode" presStyleCnt="0"/>
      <dgm:spPr/>
    </dgm:pt>
    <dgm:pt modelId="{B6227A5D-EAFB-4A73-AD16-52CCDAF90A87}" type="pres">
      <dgm:prSet presAssocID="{CA4043CF-3C3C-4D48-8701-93EE3ED20607}" presName="bgRect" presStyleLbl="bgShp" presStyleIdx="3" presStyleCnt="4"/>
      <dgm:spPr/>
    </dgm:pt>
    <dgm:pt modelId="{2556BE0C-810A-4862-BC78-D45DC3E92A52}" type="pres">
      <dgm:prSet presAssocID="{CA4043CF-3C3C-4D48-8701-93EE3ED2060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ument"/>
        </a:ext>
      </dgm:extLst>
    </dgm:pt>
    <dgm:pt modelId="{51E04629-BB86-4E44-AA64-C15231A6334E}" type="pres">
      <dgm:prSet presAssocID="{CA4043CF-3C3C-4D48-8701-93EE3ED20607}" presName="spaceRect" presStyleCnt="0"/>
      <dgm:spPr/>
    </dgm:pt>
    <dgm:pt modelId="{5C922740-F3B3-4E1F-AA7C-D1C9A521D41A}" type="pres">
      <dgm:prSet presAssocID="{CA4043CF-3C3C-4D48-8701-93EE3ED20607}" presName="parTx" presStyleLbl="revTx" presStyleIdx="3" presStyleCnt="4">
        <dgm:presLayoutVars>
          <dgm:chMax val="0"/>
          <dgm:chPref val="0"/>
        </dgm:presLayoutVars>
      </dgm:prSet>
      <dgm:spPr/>
    </dgm:pt>
  </dgm:ptLst>
  <dgm:cxnLst>
    <dgm:cxn modelId="{45371F2D-2E36-44EB-86C1-50D2A510E6F7}" type="presOf" srcId="{CA4043CF-3C3C-4D48-8701-93EE3ED20607}" destId="{5C922740-F3B3-4E1F-AA7C-D1C9A521D41A}" srcOrd="0" destOrd="0" presId="urn:microsoft.com/office/officeart/2018/2/layout/IconVerticalSolidList"/>
    <dgm:cxn modelId="{107A3934-7407-4913-A5F2-45137DECC807}" srcId="{9BF272CF-F065-4AF9-98E7-FABB8A7467BF}" destId="{CA4043CF-3C3C-4D48-8701-93EE3ED20607}" srcOrd="3" destOrd="0" parTransId="{B2366A8F-572A-4484-8E00-D43334D0D1BE}" sibTransId="{A6501639-E61C-4832-A4B7-0933588886F9}"/>
    <dgm:cxn modelId="{E799CD3F-D4CB-42B8-ACDD-C812B405C88E}" type="presOf" srcId="{CEC41591-7E75-4ADB-A47E-E97AE9225C7D}" destId="{113D6F37-7C79-422B-A93C-E1CDFC97654F}" srcOrd="0" destOrd="0" presId="urn:microsoft.com/office/officeart/2018/2/layout/IconVerticalSolidList"/>
    <dgm:cxn modelId="{0CCD6452-382C-40E3-A196-71C288FC4D19}" srcId="{9BF272CF-F065-4AF9-98E7-FABB8A7467BF}" destId="{8A3F29B9-A44C-49DA-BA8F-C072549341DC}" srcOrd="1" destOrd="0" parTransId="{5A568B02-E55C-4FFF-95DF-6E3E27A2BD85}" sibTransId="{4BEE3079-09A4-4CC7-A7C0-51FE78AE9E9A}"/>
    <dgm:cxn modelId="{B55D8876-A167-4C46-AE9F-A6BBF372B864}" type="presOf" srcId="{8A3F29B9-A44C-49DA-BA8F-C072549341DC}" destId="{B3F43677-57C6-4C52-80ED-316DDF4A1389}" srcOrd="0" destOrd="0" presId="urn:microsoft.com/office/officeart/2018/2/layout/IconVerticalSolidList"/>
    <dgm:cxn modelId="{155A62A1-D3FC-42D2-9D1E-F500F48A37F0}" srcId="{9BF272CF-F065-4AF9-98E7-FABB8A7467BF}" destId="{CEC41591-7E75-4ADB-A47E-E97AE9225C7D}" srcOrd="2" destOrd="0" parTransId="{76D2C88B-19B9-4D40-8478-95B1DC2A051F}" sibTransId="{3E62A381-A597-49B3-AC9B-B875ACBB22F7}"/>
    <dgm:cxn modelId="{D4D536B4-BBD5-41BB-A9A1-B864C6C90614}" type="presOf" srcId="{6C446E8C-F955-4ADF-9465-0E0A3C0A8EC6}" destId="{29CAADA4-C95A-44C5-8AE0-321E40A73486}" srcOrd="0" destOrd="0" presId="urn:microsoft.com/office/officeart/2018/2/layout/IconVerticalSolidList"/>
    <dgm:cxn modelId="{6C262AC8-5ED3-4174-9A72-7285E5D4A222}" srcId="{9BF272CF-F065-4AF9-98E7-FABB8A7467BF}" destId="{6C446E8C-F955-4ADF-9465-0E0A3C0A8EC6}" srcOrd="0" destOrd="0" parTransId="{7FE4F8F9-6409-4CCE-B851-D2B74DA66E45}" sibTransId="{7E4509BA-7157-4B03-9AA6-C7C3B5F143CB}"/>
    <dgm:cxn modelId="{9A4F13F5-D274-425A-83F6-D37655ABBD48}" type="presOf" srcId="{9BF272CF-F065-4AF9-98E7-FABB8A7467BF}" destId="{A2749F65-020D-42B3-A858-59D582EEF481}" srcOrd="0" destOrd="0" presId="urn:microsoft.com/office/officeart/2018/2/layout/IconVerticalSolidList"/>
    <dgm:cxn modelId="{47DA54F6-07CE-4684-B5E4-0DF02272BCE1}" type="presParOf" srcId="{A2749F65-020D-42B3-A858-59D582EEF481}" destId="{CE398233-B1A1-4CF8-B25B-1B144D2532EE}" srcOrd="0" destOrd="0" presId="urn:microsoft.com/office/officeart/2018/2/layout/IconVerticalSolidList"/>
    <dgm:cxn modelId="{E2AA5635-9676-4AEC-B849-508CFFDB83A0}" type="presParOf" srcId="{CE398233-B1A1-4CF8-B25B-1B144D2532EE}" destId="{B01577A5-032D-4469-BB24-5F620127665C}" srcOrd="0" destOrd="0" presId="urn:microsoft.com/office/officeart/2018/2/layout/IconVerticalSolidList"/>
    <dgm:cxn modelId="{BEA28A44-CB73-4C66-9E44-7F48E70A46E6}" type="presParOf" srcId="{CE398233-B1A1-4CF8-B25B-1B144D2532EE}" destId="{63561B39-0A57-4FA4-A87B-669BBAD6DF68}" srcOrd="1" destOrd="0" presId="urn:microsoft.com/office/officeart/2018/2/layout/IconVerticalSolidList"/>
    <dgm:cxn modelId="{51F5B92F-E281-44E2-AB52-52EE61319D25}" type="presParOf" srcId="{CE398233-B1A1-4CF8-B25B-1B144D2532EE}" destId="{04A2BEDF-0E1D-40B4-9F27-29F71BA06FCE}" srcOrd="2" destOrd="0" presId="urn:microsoft.com/office/officeart/2018/2/layout/IconVerticalSolidList"/>
    <dgm:cxn modelId="{8069E2D4-4A0D-4F66-9EC9-E9ED87CBD27B}" type="presParOf" srcId="{CE398233-B1A1-4CF8-B25B-1B144D2532EE}" destId="{29CAADA4-C95A-44C5-8AE0-321E40A73486}" srcOrd="3" destOrd="0" presId="urn:microsoft.com/office/officeart/2018/2/layout/IconVerticalSolidList"/>
    <dgm:cxn modelId="{0E0026D9-5E19-4A3E-B8A3-8A54A42ECD64}" type="presParOf" srcId="{A2749F65-020D-42B3-A858-59D582EEF481}" destId="{BF3E274B-3A49-440B-A260-4309A127B5B2}" srcOrd="1" destOrd="0" presId="urn:microsoft.com/office/officeart/2018/2/layout/IconVerticalSolidList"/>
    <dgm:cxn modelId="{D2998432-1146-45C2-A15D-464340FB61EC}" type="presParOf" srcId="{A2749F65-020D-42B3-A858-59D582EEF481}" destId="{212070A8-F22C-4137-8C38-30D99B45763B}" srcOrd="2" destOrd="0" presId="urn:microsoft.com/office/officeart/2018/2/layout/IconVerticalSolidList"/>
    <dgm:cxn modelId="{2F87170D-248A-4824-AEF0-A56626FC34D0}" type="presParOf" srcId="{212070A8-F22C-4137-8C38-30D99B45763B}" destId="{2B56C2D6-9049-440D-812D-B4FB0BF4313E}" srcOrd="0" destOrd="0" presId="urn:microsoft.com/office/officeart/2018/2/layout/IconVerticalSolidList"/>
    <dgm:cxn modelId="{14DDBD62-A464-4C28-B57A-B167DB5E1E2D}" type="presParOf" srcId="{212070A8-F22C-4137-8C38-30D99B45763B}" destId="{E6AC5B60-BFA6-44E0-A978-47471EDD9BA7}" srcOrd="1" destOrd="0" presId="urn:microsoft.com/office/officeart/2018/2/layout/IconVerticalSolidList"/>
    <dgm:cxn modelId="{A4ADBC9B-2906-4D63-9129-B48D9F6C77FA}" type="presParOf" srcId="{212070A8-F22C-4137-8C38-30D99B45763B}" destId="{69CD98B4-EAD6-4BF4-BECD-A847834DDACB}" srcOrd="2" destOrd="0" presId="urn:microsoft.com/office/officeart/2018/2/layout/IconVerticalSolidList"/>
    <dgm:cxn modelId="{BC713F27-6B5C-4528-B562-5783D54A8E25}" type="presParOf" srcId="{212070A8-F22C-4137-8C38-30D99B45763B}" destId="{B3F43677-57C6-4C52-80ED-316DDF4A1389}" srcOrd="3" destOrd="0" presId="urn:microsoft.com/office/officeart/2018/2/layout/IconVerticalSolidList"/>
    <dgm:cxn modelId="{33F127FC-9779-4B65-A076-AAB543AAC60E}" type="presParOf" srcId="{A2749F65-020D-42B3-A858-59D582EEF481}" destId="{14C41293-135E-490C-88B5-4D845A4968B1}" srcOrd="3" destOrd="0" presId="urn:microsoft.com/office/officeart/2018/2/layout/IconVerticalSolidList"/>
    <dgm:cxn modelId="{16EF0FCD-A6FB-4CA0-9B78-73B89B358A62}" type="presParOf" srcId="{A2749F65-020D-42B3-A858-59D582EEF481}" destId="{B9962537-A812-414C-848E-AA3FF7A10664}" srcOrd="4" destOrd="0" presId="urn:microsoft.com/office/officeart/2018/2/layout/IconVerticalSolidList"/>
    <dgm:cxn modelId="{2E9DAB71-B600-446F-9740-5D7DC6CE1FF7}" type="presParOf" srcId="{B9962537-A812-414C-848E-AA3FF7A10664}" destId="{1DA4BB35-0D82-477E-AECC-71E7C0A73A2B}" srcOrd="0" destOrd="0" presId="urn:microsoft.com/office/officeart/2018/2/layout/IconVerticalSolidList"/>
    <dgm:cxn modelId="{AABF08FE-3C43-4A88-B483-BF57ADF1EA06}" type="presParOf" srcId="{B9962537-A812-414C-848E-AA3FF7A10664}" destId="{19D4A374-FEBB-4EA7-9AA2-2AD71E1D2F2B}" srcOrd="1" destOrd="0" presId="urn:microsoft.com/office/officeart/2018/2/layout/IconVerticalSolidList"/>
    <dgm:cxn modelId="{4794C441-476F-4E0A-90FA-1BB8FEB02E0E}" type="presParOf" srcId="{B9962537-A812-414C-848E-AA3FF7A10664}" destId="{FD0520E0-CB38-43F5-A875-F8D0A54E171E}" srcOrd="2" destOrd="0" presId="urn:microsoft.com/office/officeart/2018/2/layout/IconVerticalSolidList"/>
    <dgm:cxn modelId="{BA0AA990-F2E2-45CC-8FBE-133F424C3F55}" type="presParOf" srcId="{B9962537-A812-414C-848E-AA3FF7A10664}" destId="{113D6F37-7C79-422B-A93C-E1CDFC97654F}" srcOrd="3" destOrd="0" presId="urn:microsoft.com/office/officeart/2018/2/layout/IconVerticalSolidList"/>
    <dgm:cxn modelId="{0D8E90A7-D5B4-43E9-A5D5-A0AFCC22946D}" type="presParOf" srcId="{A2749F65-020D-42B3-A858-59D582EEF481}" destId="{F3D44177-FD63-4D12-894F-171034D64486}" srcOrd="5" destOrd="0" presId="urn:microsoft.com/office/officeart/2018/2/layout/IconVerticalSolidList"/>
    <dgm:cxn modelId="{8C9ABE73-842C-4F86-BE68-E5888C58681D}" type="presParOf" srcId="{A2749F65-020D-42B3-A858-59D582EEF481}" destId="{B216EEE6-C49C-4D5F-8FF1-2CCCD3B554C1}" srcOrd="6" destOrd="0" presId="urn:microsoft.com/office/officeart/2018/2/layout/IconVerticalSolidList"/>
    <dgm:cxn modelId="{E20A4E53-5C45-43E4-8593-A3E1ED732FFA}" type="presParOf" srcId="{B216EEE6-C49C-4D5F-8FF1-2CCCD3B554C1}" destId="{B6227A5D-EAFB-4A73-AD16-52CCDAF90A87}" srcOrd="0" destOrd="0" presId="urn:microsoft.com/office/officeart/2018/2/layout/IconVerticalSolidList"/>
    <dgm:cxn modelId="{6A5D75E8-BC25-4A3E-8A88-8A67646E87A7}" type="presParOf" srcId="{B216EEE6-C49C-4D5F-8FF1-2CCCD3B554C1}" destId="{2556BE0C-810A-4862-BC78-D45DC3E92A52}" srcOrd="1" destOrd="0" presId="urn:microsoft.com/office/officeart/2018/2/layout/IconVerticalSolidList"/>
    <dgm:cxn modelId="{117564E0-32FB-41EA-B88C-50D4C6B0367D}" type="presParOf" srcId="{B216EEE6-C49C-4D5F-8FF1-2CCCD3B554C1}" destId="{51E04629-BB86-4E44-AA64-C15231A6334E}" srcOrd="2" destOrd="0" presId="urn:microsoft.com/office/officeart/2018/2/layout/IconVerticalSolidList"/>
    <dgm:cxn modelId="{E9F81E6B-982D-4132-961F-B594F052CE78}" type="presParOf" srcId="{B216EEE6-C49C-4D5F-8FF1-2CCCD3B554C1}" destId="{5C922740-F3B3-4E1F-AA7C-D1C9A521D41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D1439BF-B0AB-40CC-B081-40BE540B6F15}" type="doc">
      <dgm:prSet loTypeId="urn:microsoft.com/office/officeart/2005/8/layout/orgChart1" loCatId="hierarchy" qsTypeId="urn:microsoft.com/office/officeart/2005/8/quickstyle/simple5" qsCatId="simple" csTypeId="urn:microsoft.com/office/officeart/2005/8/colors/colorful2" csCatId="colorful" phldr="1"/>
      <dgm:spPr/>
      <dgm:t>
        <a:bodyPr/>
        <a:lstStyle/>
        <a:p>
          <a:endParaRPr lang="en-US"/>
        </a:p>
      </dgm:t>
    </dgm:pt>
    <dgm:pt modelId="{94A0AF30-F4B4-4653-8ECE-35855E40C0F0}">
      <dgm:prSet/>
      <dgm:spPr>
        <a:solidFill>
          <a:schemeClr val="tx2">
            <a:lumMod val="60000"/>
            <a:lumOff val="40000"/>
          </a:schemeClr>
        </a:solidFill>
      </dgm:spPr>
      <dgm:t>
        <a:bodyPr/>
        <a:lstStyle/>
        <a:p>
          <a:r>
            <a:rPr lang="en-US" dirty="0"/>
            <a:t>Data science is an iterative process between:</a:t>
          </a:r>
        </a:p>
      </dgm:t>
    </dgm:pt>
    <dgm:pt modelId="{5F8C8CAA-A566-4F0D-BDB8-8062B56F8A4A}" type="parTrans" cxnId="{1396004C-2BBE-4611-96E4-9115AA2BA0C4}">
      <dgm:prSet/>
      <dgm:spPr/>
      <dgm:t>
        <a:bodyPr/>
        <a:lstStyle/>
        <a:p>
          <a:endParaRPr lang="en-US"/>
        </a:p>
      </dgm:t>
    </dgm:pt>
    <dgm:pt modelId="{D82F5DE8-35F7-4977-80DA-9E910DC7FF04}" type="sibTrans" cxnId="{1396004C-2BBE-4611-96E4-9115AA2BA0C4}">
      <dgm:prSet/>
      <dgm:spPr/>
      <dgm:t>
        <a:bodyPr/>
        <a:lstStyle/>
        <a:p>
          <a:endParaRPr lang="en-US"/>
        </a:p>
      </dgm:t>
    </dgm:pt>
    <dgm:pt modelId="{1519ECAA-ED04-4727-848C-488302A350E2}">
      <dgm:prSet/>
      <dgm:spPr>
        <a:solidFill>
          <a:schemeClr val="tx2">
            <a:lumMod val="75000"/>
          </a:schemeClr>
        </a:solidFill>
      </dgm:spPr>
      <dgm:t>
        <a:bodyPr/>
        <a:lstStyle/>
        <a:p>
          <a:r>
            <a:rPr lang="en-US" dirty="0"/>
            <a:t>The knowledge and understanding of what is today</a:t>
          </a:r>
        </a:p>
      </dgm:t>
    </dgm:pt>
    <dgm:pt modelId="{8F0937E9-D9ED-492B-866E-714F8FD28A09}" type="parTrans" cxnId="{E056F45D-D663-4AEE-9994-7E6DB3DAAAC6}">
      <dgm:prSet/>
      <dgm:spPr/>
      <dgm:t>
        <a:bodyPr/>
        <a:lstStyle/>
        <a:p>
          <a:endParaRPr lang="en-US"/>
        </a:p>
      </dgm:t>
    </dgm:pt>
    <dgm:pt modelId="{561C075D-294E-4588-8BAC-C6FBA52ADAEA}" type="sibTrans" cxnId="{E056F45D-D663-4AEE-9994-7E6DB3DAAAC6}">
      <dgm:prSet/>
      <dgm:spPr/>
      <dgm:t>
        <a:bodyPr/>
        <a:lstStyle/>
        <a:p>
          <a:endParaRPr lang="en-US"/>
        </a:p>
      </dgm:t>
    </dgm:pt>
    <dgm:pt modelId="{E72BC27A-AFEA-48F4-9E82-9A7AC3D99281}">
      <dgm:prSet/>
      <dgm:spPr>
        <a:solidFill>
          <a:schemeClr val="tx2">
            <a:lumMod val="75000"/>
          </a:schemeClr>
        </a:solidFill>
      </dgm:spPr>
      <dgm:t>
        <a:bodyPr/>
        <a:lstStyle/>
        <a:p>
          <a:r>
            <a:rPr lang="en-US"/>
            <a:t>Data that has been collected</a:t>
          </a:r>
        </a:p>
      </dgm:t>
    </dgm:pt>
    <dgm:pt modelId="{EA1EB90D-9185-4A29-A5A5-5F8C2C4E60A2}" type="parTrans" cxnId="{4F0999A7-A0AA-4D49-82FD-AC3255ACF9B4}">
      <dgm:prSet/>
      <dgm:spPr/>
      <dgm:t>
        <a:bodyPr/>
        <a:lstStyle/>
        <a:p>
          <a:endParaRPr lang="en-US"/>
        </a:p>
      </dgm:t>
    </dgm:pt>
    <dgm:pt modelId="{315E5A6E-F310-4BC5-82D7-5E9F73ABC552}" type="sibTrans" cxnId="{4F0999A7-A0AA-4D49-82FD-AC3255ACF9B4}">
      <dgm:prSet/>
      <dgm:spPr/>
      <dgm:t>
        <a:bodyPr/>
        <a:lstStyle/>
        <a:p>
          <a:endParaRPr lang="en-US"/>
        </a:p>
      </dgm:t>
    </dgm:pt>
    <dgm:pt modelId="{890302BF-5983-455B-A7E8-235C293E1753}">
      <dgm:prSet/>
      <dgm:spPr>
        <a:solidFill>
          <a:schemeClr val="tx2">
            <a:lumMod val="75000"/>
          </a:schemeClr>
        </a:solidFill>
      </dgm:spPr>
      <dgm:t>
        <a:bodyPr/>
        <a:lstStyle/>
        <a:p>
          <a:r>
            <a:rPr lang="en-US" dirty="0"/>
            <a:t>Questions that are being asked</a:t>
          </a:r>
        </a:p>
      </dgm:t>
    </dgm:pt>
    <dgm:pt modelId="{79B8F6E9-7F35-45D1-A417-D5D6E8681D9E}" type="parTrans" cxnId="{24585EB0-45B0-4CC5-8881-D647E0DA9C9C}">
      <dgm:prSet/>
      <dgm:spPr/>
      <dgm:t>
        <a:bodyPr/>
        <a:lstStyle/>
        <a:p>
          <a:endParaRPr lang="en-US"/>
        </a:p>
      </dgm:t>
    </dgm:pt>
    <dgm:pt modelId="{FD7C1867-FAC2-4453-86E4-42DC876A2DB5}" type="sibTrans" cxnId="{24585EB0-45B0-4CC5-8881-D647E0DA9C9C}">
      <dgm:prSet/>
      <dgm:spPr/>
      <dgm:t>
        <a:bodyPr/>
        <a:lstStyle/>
        <a:p>
          <a:endParaRPr lang="en-US"/>
        </a:p>
      </dgm:t>
    </dgm:pt>
    <dgm:pt modelId="{77E6C777-6453-4035-BEB2-139E966E4C7C}" type="pres">
      <dgm:prSet presAssocID="{BD1439BF-B0AB-40CC-B081-40BE540B6F15}" presName="hierChild1" presStyleCnt="0">
        <dgm:presLayoutVars>
          <dgm:orgChart val="1"/>
          <dgm:chPref val="1"/>
          <dgm:dir/>
          <dgm:animOne val="branch"/>
          <dgm:animLvl val="lvl"/>
          <dgm:resizeHandles/>
        </dgm:presLayoutVars>
      </dgm:prSet>
      <dgm:spPr/>
    </dgm:pt>
    <dgm:pt modelId="{B8C78F81-C2CC-4122-839C-EDD0EFA7A4E4}" type="pres">
      <dgm:prSet presAssocID="{94A0AF30-F4B4-4653-8ECE-35855E40C0F0}" presName="hierRoot1" presStyleCnt="0">
        <dgm:presLayoutVars>
          <dgm:hierBranch val="init"/>
        </dgm:presLayoutVars>
      </dgm:prSet>
      <dgm:spPr/>
    </dgm:pt>
    <dgm:pt modelId="{A2A559F6-DD01-42AF-B2A1-3546D8DE01FC}" type="pres">
      <dgm:prSet presAssocID="{94A0AF30-F4B4-4653-8ECE-35855E40C0F0}" presName="rootComposite1" presStyleCnt="0"/>
      <dgm:spPr/>
    </dgm:pt>
    <dgm:pt modelId="{0DD6493D-705C-4E24-8C92-565BDC301F7F}" type="pres">
      <dgm:prSet presAssocID="{94A0AF30-F4B4-4653-8ECE-35855E40C0F0}" presName="rootText1" presStyleLbl="node0" presStyleIdx="0" presStyleCnt="1">
        <dgm:presLayoutVars>
          <dgm:chPref val="3"/>
        </dgm:presLayoutVars>
      </dgm:prSet>
      <dgm:spPr/>
    </dgm:pt>
    <dgm:pt modelId="{4DE071E1-5294-4C4A-8496-CC4EE0343BC1}" type="pres">
      <dgm:prSet presAssocID="{94A0AF30-F4B4-4653-8ECE-35855E40C0F0}" presName="rootConnector1" presStyleLbl="node1" presStyleIdx="0" presStyleCnt="0"/>
      <dgm:spPr/>
    </dgm:pt>
    <dgm:pt modelId="{62E3DEB7-13E1-45E5-9989-C22714C61B20}" type="pres">
      <dgm:prSet presAssocID="{94A0AF30-F4B4-4653-8ECE-35855E40C0F0}" presName="hierChild2" presStyleCnt="0"/>
      <dgm:spPr/>
    </dgm:pt>
    <dgm:pt modelId="{1AD3DF46-B12E-40A8-ADCA-2B44DEB69EF9}" type="pres">
      <dgm:prSet presAssocID="{8F0937E9-D9ED-492B-866E-714F8FD28A09}" presName="Name37" presStyleLbl="parChTrans1D2" presStyleIdx="0" presStyleCnt="3"/>
      <dgm:spPr/>
    </dgm:pt>
    <dgm:pt modelId="{6566D595-B1A6-4686-A63A-3D77F079C1AC}" type="pres">
      <dgm:prSet presAssocID="{1519ECAA-ED04-4727-848C-488302A350E2}" presName="hierRoot2" presStyleCnt="0">
        <dgm:presLayoutVars>
          <dgm:hierBranch val="init"/>
        </dgm:presLayoutVars>
      </dgm:prSet>
      <dgm:spPr/>
    </dgm:pt>
    <dgm:pt modelId="{DB67AF35-8F2F-4A81-ABA6-0DD93A0F94BF}" type="pres">
      <dgm:prSet presAssocID="{1519ECAA-ED04-4727-848C-488302A350E2}" presName="rootComposite" presStyleCnt="0"/>
      <dgm:spPr/>
    </dgm:pt>
    <dgm:pt modelId="{2842B199-2FC3-457A-AF56-FB2D08E141CD}" type="pres">
      <dgm:prSet presAssocID="{1519ECAA-ED04-4727-848C-488302A350E2}" presName="rootText" presStyleLbl="node2" presStyleIdx="0" presStyleCnt="3">
        <dgm:presLayoutVars>
          <dgm:chPref val="3"/>
        </dgm:presLayoutVars>
      </dgm:prSet>
      <dgm:spPr/>
    </dgm:pt>
    <dgm:pt modelId="{973EE062-10F9-4A4A-99E1-25E64434F2FB}" type="pres">
      <dgm:prSet presAssocID="{1519ECAA-ED04-4727-848C-488302A350E2}" presName="rootConnector" presStyleLbl="node2" presStyleIdx="0" presStyleCnt="3"/>
      <dgm:spPr/>
    </dgm:pt>
    <dgm:pt modelId="{85141354-D909-4D31-8437-9D4E7AA74500}" type="pres">
      <dgm:prSet presAssocID="{1519ECAA-ED04-4727-848C-488302A350E2}" presName="hierChild4" presStyleCnt="0"/>
      <dgm:spPr/>
    </dgm:pt>
    <dgm:pt modelId="{B0661404-D589-4751-A4D3-5D2A5C74727B}" type="pres">
      <dgm:prSet presAssocID="{1519ECAA-ED04-4727-848C-488302A350E2}" presName="hierChild5" presStyleCnt="0"/>
      <dgm:spPr/>
    </dgm:pt>
    <dgm:pt modelId="{1D4FE235-93BA-4B7C-A17F-1B01A2AB9FB9}" type="pres">
      <dgm:prSet presAssocID="{EA1EB90D-9185-4A29-A5A5-5F8C2C4E60A2}" presName="Name37" presStyleLbl="parChTrans1D2" presStyleIdx="1" presStyleCnt="3"/>
      <dgm:spPr/>
    </dgm:pt>
    <dgm:pt modelId="{8547C813-6CA1-4971-90A0-AF16AED67749}" type="pres">
      <dgm:prSet presAssocID="{E72BC27A-AFEA-48F4-9E82-9A7AC3D99281}" presName="hierRoot2" presStyleCnt="0">
        <dgm:presLayoutVars>
          <dgm:hierBranch val="init"/>
        </dgm:presLayoutVars>
      </dgm:prSet>
      <dgm:spPr/>
    </dgm:pt>
    <dgm:pt modelId="{73A53E59-3E83-4941-AD72-5E62A3B71C50}" type="pres">
      <dgm:prSet presAssocID="{E72BC27A-AFEA-48F4-9E82-9A7AC3D99281}" presName="rootComposite" presStyleCnt="0"/>
      <dgm:spPr/>
    </dgm:pt>
    <dgm:pt modelId="{E817A9D3-8A64-47E6-88B6-6349611B6AEB}" type="pres">
      <dgm:prSet presAssocID="{E72BC27A-AFEA-48F4-9E82-9A7AC3D99281}" presName="rootText" presStyleLbl="node2" presStyleIdx="1" presStyleCnt="3">
        <dgm:presLayoutVars>
          <dgm:chPref val="3"/>
        </dgm:presLayoutVars>
      </dgm:prSet>
      <dgm:spPr/>
    </dgm:pt>
    <dgm:pt modelId="{91E3D5E1-4F1A-41E4-842F-32B42753E323}" type="pres">
      <dgm:prSet presAssocID="{E72BC27A-AFEA-48F4-9E82-9A7AC3D99281}" presName="rootConnector" presStyleLbl="node2" presStyleIdx="1" presStyleCnt="3"/>
      <dgm:spPr/>
    </dgm:pt>
    <dgm:pt modelId="{77C1BDCE-0D21-4954-9091-7F441EEB08F2}" type="pres">
      <dgm:prSet presAssocID="{E72BC27A-AFEA-48F4-9E82-9A7AC3D99281}" presName="hierChild4" presStyleCnt="0"/>
      <dgm:spPr/>
    </dgm:pt>
    <dgm:pt modelId="{EA4F7F37-251E-4B1B-AE61-1120988B8BD4}" type="pres">
      <dgm:prSet presAssocID="{E72BC27A-AFEA-48F4-9E82-9A7AC3D99281}" presName="hierChild5" presStyleCnt="0"/>
      <dgm:spPr/>
    </dgm:pt>
    <dgm:pt modelId="{122A2CD7-343B-443B-925D-55FF65650F14}" type="pres">
      <dgm:prSet presAssocID="{79B8F6E9-7F35-45D1-A417-D5D6E8681D9E}" presName="Name37" presStyleLbl="parChTrans1D2" presStyleIdx="2" presStyleCnt="3"/>
      <dgm:spPr/>
    </dgm:pt>
    <dgm:pt modelId="{BADB89B0-23D2-42CD-BF4F-5EBC20619694}" type="pres">
      <dgm:prSet presAssocID="{890302BF-5983-455B-A7E8-235C293E1753}" presName="hierRoot2" presStyleCnt="0">
        <dgm:presLayoutVars>
          <dgm:hierBranch val="init"/>
        </dgm:presLayoutVars>
      </dgm:prSet>
      <dgm:spPr/>
    </dgm:pt>
    <dgm:pt modelId="{8E3A21BB-71A8-414D-8F2B-0BEE71C691C8}" type="pres">
      <dgm:prSet presAssocID="{890302BF-5983-455B-A7E8-235C293E1753}" presName="rootComposite" presStyleCnt="0"/>
      <dgm:spPr/>
    </dgm:pt>
    <dgm:pt modelId="{BF865B9A-7D20-4BD3-B34D-9CDC6B5A3F47}" type="pres">
      <dgm:prSet presAssocID="{890302BF-5983-455B-A7E8-235C293E1753}" presName="rootText" presStyleLbl="node2" presStyleIdx="2" presStyleCnt="3">
        <dgm:presLayoutVars>
          <dgm:chPref val="3"/>
        </dgm:presLayoutVars>
      </dgm:prSet>
      <dgm:spPr/>
    </dgm:pt>
    <dgm:pt modelId="{B19741B5-2F06-4356-90F5-378EDAB91EEB}" type="pres">
      <dgm:prSet presAssocID="{890302BF-5983-455B-A7E8-235C293E1753}" presName="rootConnector" presStyleLbl="node2" presStyleIdx="2" presStyleCnt="3"/>
      <dgm:spPr/>
    </dgm:pt>
    <dgm:pt modelId="{A4EE8822-B0D8-4D88-A740-37651BAB4AD6}" type="pres">
      <dgm:prSet presAssocID="{890302BF-5983-455B-A7E8-235C293E1753}" presName="hierChild4" presStyleCnt="0"/>
      <dgm:spPr/>
    </dgm:pt>
    <dgm:pt modelId="{78B02B21-BD7F-416D-B97D-C4719795CB76}" type="pres">
      <dgm:prSet presAssocID="{890302BF-5983-455B-A7E8-235C293E1753}" presName="hierChild5" presStyleCnt="0"/>
      <dgm:spPr/>
    </dgm:pt>
    <dgm:pt modelId="{67C03831-CE50-4D8E-9DDD-D80FF2E5FAF8}" type="pres">
      <dgm:prSet presAssocID="{94A0AF30-F4B4-4653-8ECE-35855E40C0F0}" presName="hierChild3" presStyleCnt="0"/>
      <dgm:spPr/>
    </dgm:pt>
  </dgm:ptLst>
  <dgm:cxnLst>
    <dgm:cxn modelId="{28BF6514-0532-4EE7-93AC-55454490F825}" type="presOf" srcId="{8F0937E9-D9ED-492B-866E-714F8FD28A09}" destId="{1AD3DF46-B12E-40A8-ADCA-2B44DEB69EF9}" srcOrd="0" destOrd="0" presId="urn:microsoft.com/office/officeart/2005/8/layout/orgChart1"/>
    <dgm:cxn modelId="{012CF332-20B1-4562-B8D1-C46B6E4475F7}" type="presOf" srcId="{890302BF-5983-455B-A7E8-235C293E1753}" destId="{B19741B5-2F06-4356-90F5-378EDAB91EEB}" srcOrd="1" destOrd="0" presId="urn:microsoft.com/office/officeart/2005/8/layout/orgChart1"/>
    <dgm:cxn modelId="{E180123F-E013-41AF-B262-A012D7B86199}" type="presOf" srcId="{E72BC27A-AFEA-48F4-9E82-9A7AC3D99281}" destId="{91E3D5E1-4F1A-41E4-842F-32B42753E323}" srcOrd="1" destOrd="0" presId="urn:microsoft.com/office/officeart/2005/8/layout/orgChart1"/>
    <dgm:cxn modelId="{E056F45D-D663-4AEE-9994-7E6DB3DAAAC6}" srcId="{94A0AF30-F4B4-4653-8ECE-35855E40C0F0}" destId="{1519ECAA-ED04-4727-848C-488302A350E2}" srcOrd="0" destOrd="0" parTransId="{8F0937E9-D9ED-492B-866E-714F8FD28A09}" sibTransId="{561C075D-294E-4588-8BAC-C6FBA52ADAEA}"/>
    <dgm:cxn modelId="{1396004C-2BBE-4611-96E4-9115AA2BA0C4}" srcId="{BD1439BF-B0AB-40CC-B081-40BE540B6F15}" destId="{94A0AF30-F4B4-4653-8ECE-35855E40C0F0}" srcOrd="0" destOrd="0" parTransId="{5F8C8CAA-A566-4F0D-BDB8-8062B56F8A4A}" sibTransId="{D82F5DE8-35F7-4977-80DA-9E910DC7FF04}"/>
    <dgm:cxn modelId="{E6120E70-D2C1-408B-B071-1CFE777ECB6E}" type="presOf" srcId="{79B8F6E9-7F35-45D1-A417-D5D6E8681D9E}" destId="{122A2CD7-343B-443B-925D-55FF65650F14}" srcOrd="0" destOrd="0" presId="urn:microsoft.com/office/officeart/2005/8/layout/orgChart1"/>
    <dgm:cxn modelId="{9D7BC57A-A766-4574-AA1E-E98F889B8FC7}" type="presOf" srcId="{1519ECAA-ED04-4727-848C-488302A350E2}" destId="{973EE062-10F9-4A4A-99E1-25E64434F2FB}" srcOrd="1" destOrd="0" presId="urn:microsoft.com/office/officeart/2005/8/layout/orgChart1"/>
    <dgm:cxn modelId="{79D15F9D-8895-4CA0-9A1E-8B81FF78BC84}" type="presOf" srcId="{BD1439BF-B0AB-40CC-B081-40BE540B6F15}" destId="{77E6C777-6453-4035-BEB2-139E966E4C7C}" srcOrd="0" destOrd="0" presId="urn:microsoft.com/office/officeart/2005/8/layout/orgChart1"/>
    <dgm:cxn modelId="{4F0999A7-A0AA-4D49-82FD-AC3255ACF9B4}" srcId="{94A0AF30-F4B4-4653-8ECE-35855E40C0F0}" destId="{E72BC27A-AFEA-48F4-9E82-9A7AC3D99281}" srcOrd="1" destOrd="0" parTransId="{EA1EB90D-9185-4A29-A5A5-5F8C2C4E60A2}" sibTransId="{315E5A6E-F310-4BC5-82D7-5E9F73ABC552}"/>
    <dgm:cxn modelId="{24585EB0-45B0-4CC5-8881-D647E0DA9C9C}" srcId="{94A0AF30-F4B4-4653-8ECE-35855E40C0F0}" destId="{890302BF-5983-455B-A7E8-235C293E1753}" srcOrd="2" destOrd="0" parTransId="{79B8F6E9-7F35-45D1-A417-D5D6E8681D9E}" sibTransId="{FD7C1867-FAC2-4453-86E4-42DC876A2DB5}"/>
    <dgm:cxn modelId="{5DE62ABD-DC31-4544-A669-1618C70E610C}" type="presOf" srcId="{94A0AF30-F4B4-4653-8ECE-35855E40C0F0}" destId="{0DD6493D-705C-4E24-8C92-565BDC301F7F}" srcOrd="0" destOrd="0" presId="urn:microsoft.com/office/officeart/2005/8/layout/orgChart1"/>
    <dgm:cxn modelId="{BED95EBF-11B5-485A-B2BF-13DE19A83914}" type="presOf" srcId="{94A0AF30-F4B4-4653-8ECE-35855E40C0F0}" destId="{4DE071E1-5294-4C4A-8496-CC4EE0343BC1}" srcOrd="1" destOrd="0" presId="urn:microsoft.com/office/officeart/2005/8/layout/orgChart1"/>
    <dgm:cxn modelId="{D5C7FAE0-85A2-4D27-89CC-0C7DCF7908E2}" type="presOf" srcId="{EA1EB90D-9185-4A29-A5A5-5F8C2C4E60A2}" destId="{1D4FE235-93BA-4B7C-A17F-1B01A2AB9FB9}" srcOrd="0" destOrd="0" presId="urn:microsoft.com/office/officeart/2005/8/layout/orgChart1"/>
    <dgm:cxn modelId="{67477EE1-46A2-4391-9828-7A89A334F705}" type="presOf" srcId="{1519ECAA-ED04-4727-848C-488302A350E2}" destId="{2842B199-2FC3-457A-AF56-FB2D08E141CD}" srcOrd="0" destOrd="0" presId="urn:microsoft.com/office/officeart/2005/8/layout/orgChart1"/>
    <dgm:cxn modelId="{66DA9DE3-4073-44F8-9033-1E7E66B47C09}" type="presOf" srcId="{890302BF-5983-455B-A7E8-235C293E1753}" destId="{BF865B9A-7D20-4BD3-B34D-9CDC6B5A3F47}" srcOrd="0" destOrd="0" presId="urn:microsoft.com/office/officeart/2005/8/layout/orgChart1"/>
    <dgm:cxn modelId="{A2B530F3-6F29-40B1-9ED7-D9E99A7C6DAF}" type="presOf" srcId="{E72BC27A-AFEA-48F4-9E82-9A7AC3D99281}" destId="{E817A9D3-8A64-47E6-88B6-6349611B6AEB}" srcOrd="0" destOrd="0" presId="urn:microsoft.com/office/officeart/2005/8/layout/orgChart1"/>
    <dgm:cxn modelId="{A22C6ABF-29A8-4F94-A098-F31E3457444D}" type="presParOf" srcId="{77E6C777-6453-4035-BEB2-139E966E4C7C}" destId="{B8C78F81-C2CC-4122-839C-EDD0EFA7A4E4}" srcOrd="0" destOrd="0" presId="urn:microsoft.com/office/officeart/2005/8/layout/orgChart1"/>
    <dgm:cxn modelId="{E1B5A1CF-2DF7-4FC9-B6EE-AF405BC000A2}" type="presParOf" srcId="{B8C78F81-C2CC-4122-839C-EDD0EFA7A4E4}" destId="{A2A559F6-DD01-42AF-B2A1-3546D8DE01FC}" srcOrd="0" destOrd="0" presId="urn:microsoft.com/office/officeart/2005/8/layout/orgChart1"/>
    <dgm:cxn modelId="{E1596EE2-CE36-4F23-B948-E6A7F195E0BA}" type="presParOf" srcId="{A2A559F6-DD01-42AF-B2A1-3546D8DE01FC}" destId="{0DD6493D-705C-4E24-8C92-565BDC301F7F}" srcOrd="0" destOrd="0" presId="urn:microsoft.com/office/officeart/2005/8/layout/orgChart1"/>
    <dgm:cxn modelId="{08F369A1-81A1-46D1-961D-F7B6A9502ACE}" type="presParOf" srcId="{A2A559F6-DD01-42AF-B2A1-3546D8DE01FC}" destId="{4DE071E1-5294-4C4A-8496-CC4EE0343BC1}" srcOrd="1" destOrd="0" presId="urn:microsoft.com/office/officeart/2005/8/layout/orgChart1"/>
    <dgm:cxn modelId="{2D613FF1-3767-4B1A-9E92-F2681DE078CE}" type="presParOf" srcId="{B8C78F81-C2CC-4122-839C-EDD0EFA7A4E4}" destId="{62E3DEB7-13E1-45E5-9989-C22714C61B20}" srcOrd="1" destOrd="0" presId="urn:microsoft.com/office/officeart/2005/8/layout/orgChart1"/>
    <dgm:cxn modelId="{EB2A515B-BBDA-4358-924E-EA4BBD514B87}" type="presParOf" srcId="{62E3DEB7-13E1-45E5-9989-C22714C61B20}" destId="{1AD3DF46-B12E-40A8-ADCA-2B44DEB69EF9}" srcOrd="0" destOrd="0" presId="urn:microsoft.com/office/officeart/2005/8/layout/orgChart1"/>
    <dgm:cxn modelId="{4AB02118-E1B3-47AD-A80F-69499AB7CF99}" type="presParOf" srcId="{62E3DEB7-13E1-45E5-9989-C22714C61B20}" destId="{6566D595-B1A6-4686-A63A-3D77F079C1AC}" srcOrd="1" destOrd="0" presId="urn:microsoft.com/office/officeart/2005/8/layout/orgChart1"/>
    <dgm:cxn modelId="{7D527CDC-F8A4-418F-AEBF-645F2A93C0EF}" type="presParOf" srcId="{6566D595-B1A6-4686-A63A-3D77F079C1AC}" destId="{DB67AF35-8F2F-4A81-ABA6-0DD93A0F94BF}" srcOrd="0" destOrd="0" presId="urn:microsoft.com/office/officeart/2005/8/layout/orgChart1"/>
    <dgm:cxn modelId="{F247F8B6-F8EB-4CCC-895D-10E7BCA5E203}" type="presParOf" srcId="{DB67AF35-8F2F-4A81-ABA6-0DD93A0F94BF}" destId="{2842B199-2FC3-457A-AF56-FB2D08E141CD}" srcOrd="0" destOrd="0" presId="urn:microsoft.com/office/officeart/2005/8/layout/orgChart1"/>
    <dgm:cxn modelId="{5BA511A8-D497-41A3-A353-A9A292A4E37B}" type="presParOf" srcId="{DB67AF35-8F2F-4A81-ABA6-0DD93A0F94BF}" destId="{973EE062-10F9-4A4A-99E1-25E64434F2FB}" srcOrd="1" destOrd="0" presId="urn:microsoft.com/office/officeart/2005/8/layout/orgChart1"/>
    <dgm:cxn modelId="{F953F578-B42F-4F3B-8492-9D0BED86C983}" type="presParOf" srcId="{6566D595-B1A6-4686-A63A-3D77F079C1AC}" destId="{85141354-D909-4D31-8437-9D4E7AA74500}" srcOrd="1" destOrd="0" presId="urn:microsoft.com/office/officeart/2005/8/layout/orgChart1"/>
    <dgm:cxn modelId="{890A15DA-9595-4EB6-8C6C-12C002A496DA}" type="presParOf" srcId="{6566D595-B1A6-4686-A63A-3D77F079C1AC}" destId="{B0661404-D589-4751-A4D3-5D2A5C74727B}" srcOrd="2" destOrd="0" presId="urn:microsoft.com/office/officeart/2005/8/layout/orgChart1"/>
    <dgm:cxn modelId="{012AD9AA-948F-4750-9982-62698EBB3FB6}" type="presParOf" srcId="{62E3DEB7-13E1-45E5-9989-C22714C61B20}" destId="{1D4FE235-93BA-4B7C-A17F-1B01A2AB9FB9}" srcOrd="2" destOrd="0" presId="urn:microsoft.com/office/officeart/2005/8/layout/orgChart1"/>
    <dgm:cxn modelId="{F2281AF3-0546-4AE4-A2B6-41C431BB9B3B}" type="presParOf" srcId="{62E3DEB7-13E1-45E5-9989-C22714C61B20}" destId="{8547C813-6CA1-4971-90A0-AF16AED67749}" srcOrd="3" destOrd="0" presId="urn:microsoft.com/office/officeart/2005/8/layout/orgChart1"/>
    <dgm:cxn modelId="{9635E165-3408-40C4-986C-064D7DDD8D0E}" type="presParOf" srcId="{8547C813-6CA1-4971-90A0-AF16AED67749}" destId="{73A53E59-3E83-4941-AD72-5E62A3B71C50}" srcOrd="0" destOrd="0" presId="urn:microsoft.com/office/officeart/2005/8/layout/orgChart1"/>
    <dgm:cxn modelId="{521DFFB1-EFA6-404F-92D7-D11635F77F5C}" type="presParOf" srcId="{73A53E59-3E83-4941-AD72-5E62A3B71C50}" destId="{E817A9D3-8A64-47E6-88B6-6349611B6AEB}" srcOrd="0" destOrd="0" presId="urn:microsoft.com/office/officeart/2005/8/layout/orgChart1"/>
    <dgm:cxn modelId="{11B33F86-4282-4B5A-98B8-6192EDFDAFAB}" type="presParOf" srcId="{73A53E59-3E83-4941-AD72-5E62A3B71C50}" destId="{91E3D5E1-4F1A-41E4-842F-32B42753E323}" srcOrd="1" destOrd="0" presId="urn:microsoft.com/office/officeart/2005/8/layout/orgChart1"/>
    <dgm:cxn modelId="{3ADFCB84-AE61-44F4-8405-A34680FD260C}" type="presParOf" srcId="{8547C813-6CA1-4971-90A0-AF16AED67749}" destId="{77C1BDCE-0D21-4954-9091-7F441EEB08F2}" srcOrd="1" destOrd="0" presId="urn:microsoft.com/office/officeart/2005/8/layout/orgChart1"/>
    <dgm:cxn modelId="{2185422B-1FB1-4089-A861-B1BCD36525D4}" type="presParOf" srcId="{8547C813-6CA1-4971-90A0-AF16AED67749}" destId="{EA4F7F37-251E-4B1B-AE61-1120988B8BD4}" srcOrd="2" destOrd="0" presId="urn:microsoft.com/office/officeart/2005/8/layout/orgChart1"/>
    <dgm:cxn modelId="{B46951E4-C417-4CCC-8B02-BC12F0B42801}" type="presParOf" srcId="{62E3DEB7-13E1-45E5-9989-C22714C61B20}" destId="{122A2CD7-343B-443B-925D-55FF65650F14}" srcOrd="4" destOrd="0" presId="urn:microsoft.com/office/officeart/2005/8/layout/orgChart1"/>
    <dgm:cxn modelId="{B1CD5BE9-329D-423F-8775-BAF2AAE916AC}" type="presParOf" srcId="{62E3DEB7-13E1-45E5-9989-C22714C61B20}" destId="{BADB89B0-23D2-42CD-BF4F-5EBC20619694}" srcOrd="5" destOrd="0" presId="urn:microsoft.com/office/officeart/2005/8/layout/orgChart1"/>
    <dgm:cxn modelId="{01ED29B1-6A7C-4670-9705-B641B0FA9B37}" type="presParOf" srcId="{BADB89B0-23D2-42CD-BF4F-5EBC20619694}" destId="{8E3A21BB-71A8-414D-8F2B-0BEE71C691C8}" srcOrd="0" destOrd="0" presId="urn:microsoft.com/office/officeart/2005/8/layout/orgChart1"/>
    <dgm:cxn modelId="{672CD98F-3B85-4165-B4B6-4052D9CD00A2}" type="presParOf" srcId="{8E3A21BB-71A8-414D-8F2B-0BEE71C691C8}" destId="{BF865B9A-7D20-4BD3-B34D-9CDC6B5A3F47}" srcOrd="0" destOrd="0" presId="urn:microsoft.com/office/officeart/2005/8/layout/orgChart1"/>
    <dgm:cxn modelId="{018FB42C-8776-40BA-9B75-2FF5E090F627}" type="presParOf" srcId="{8E3A21BB-71A8-414D-8F2B-0BEE71C691C8}" destId="{B19741B5-2F06-4356-90F5-378EDAB91EEB}" srcOrd="1" destOrd="0" presId="urn:microsoft.com/office/officeart/2005/8/layout/orgChart1"/>
    <dgm:cxn modelId="{954765C6-EA43-475F-A547-CD28E2B4E2EB}" type="presParOf" srcId="{BADB89B0-23D2-42CD-BF4F-5EBC20619694}" destId="{A4EE8822-B0D8-4D88-A740-37651BAB4AD6}" srcOrd="1" destOrd="0" presId="urn:microsoft.com/office/officeart/2005/8/layout/orgChart1"/>
    <dgm:cxn modelId="{BE6894DF-1AA2-463E-A60C-E43616E693F3}" type="presParOf" srcId="{BADB89B0-23D2-42CD-BF4F-5EBC20619694}" destId="{78B02B21-BD7F-416D-B97D-C4719795CB76}" srcOrd="2" destOrd="0" presId="urn:microsoft.com/office/officeart/2005/8/layout/orgChart1"/>
    <dgm:cxn modelId="{46A58C33-17C4-485C-A503-FD9FB6D21BF7}" type="presParOf" srcId="{B8C78F81-C2CC-4122-839C-EDD0EFA7A4E4}" destId="{67C03831-CE50-4D8E-9DDD-D80FF2E5FAF8}"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57C893F-F32D-4385-A9FD-DBF15CCF37F8}"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BDDED5D0-FAED-4CD7-9E9E-FA58AC7C466B}">
      <dgm:prSet/>
      <dgm:spPr/>
      <dgm:t>
        <a:bodyPr/>
        <a:lstStyle/>
        <a:p>
          <a:r>
            <a:rPr lang="en-US"/>
            <a:t>Much of data management is essentially about extracting useful information from data</a:t>
          </a:r>
        </a:p>
      </dgm:t>
    </dgm:pt>
    <dgm:pt modelId="{4407F407-ACBC-4445-BF53-A69308CDCDDF}" type="parTrans" cxnId="{9B33987A-4EAB-4BD8-A96F-AA5F4820A3A0}">
      <dgm:prSet/>
      <dgm:spPr/>
      <dgm:t>
        <a:bodyPr/>
        <a:lstStyle/>
        <a:p>
          <a:endParaRPr lang="en-US"/>
        </a:p>
      </dgm:t>
    </dgm:pt>
    <dgm:pt modelId="{FDF0444B-6FBE-4E07-A579-1BA96F3E318F}" type="sibTrans" cxnId="{9B33987A-4EAB-4BD8-A96F-AA5F4820A3A0}">
      <dgm:prSet/>
      <dgm:spPr/>
      <dgm:t>
        <a:bodyPr/>
        <a:lstStyle/>
        <a:p>
          <a:endParaRPr lang="en-US"/>
        </a:p>
      </dgm:t>
    </dgm:pt>
    <dgm:pt modelId="{EA67F7DB-7805-4C5A-87F1-55C7D04F3923}">
      <dgm:prSet/>
      <dgm:spPr/>
      <dgm:t>
        <a:bodyPr/>
        <a:lstStyle/>
        <a:p>
          <a:r>
            <a:rPr lang="en-US"/>
            <a:t>To do this, data must go through a data mining process to be able to get meaning out of it </a:t>
          </a:r>
        </a:p>
      </dgm:t>
    </dgm:pt>
    <dgm:pt modelId="{E67A1002-6448-429D-9B71-C318DCDED018}" type="parTrans" cxnId="{88E52948-9EC4-4668-AAE2-F6F4256A8D1B}">
      <dgm:prSet/>
      <dgm:spPr/>
      <dgm:t>
        <a:bodyPr/>
        <a:lstStyle/>
        <a:p>
          <a:endParaRPr lang="en-US"/>
        </a:p>
      </dgm:t>
    </dgm:pt>
    <dgm:pt modelId="{2320C072-EAE1-4C11-A4BB-3E421ADC1E8D}" type="sibTrans" cxnId="{88E52948-9EC4-4668-AAE2-F6F4256A8D1B}">
      <dgm:prSet/>
      <dgm:spPr/>
      <dgm:t>
        <a:bodyPr/>
        <a:lstStyle/>
        <a:p>
          <a:endParaRPr lang="en-US"/>
        </a:p>
      </dgm:t>
    </dgm:pt>
    <dgm:pt modelId="{312C0897-E495-4B5B-BF04-7F74206DA054}">
      <dgm:prSet/>
      <dgm:spPr/>
      <dgm:t>
        <a:bodyPr/>
        <a:lstStyle/>
        <a:p>
          <a:r>
            <a:rPr lang="en-US" dirty="0"/>
            <a:t>There are a wide range of approaches/techniques to do this. Its important to start with the most basic understanding of processing data</a:t>
          </a:r>
        </a:p>
      </dgm:t>
    </dgm:pt>
    <dgm:pt modelId="{E5A54E56-04FD-47E5-8DE2-00D76610A976}" type="parTrans" cxnId="{BD1842C8-2A30-40FA-9F5F-21B1F12C5D7A}">
      <dgm:prSet/>
      <dgm:spPr/>
      <dgm:t>
        <a:bodyPr/>
        <a:lstStyle/>
        <a:p>
          <a:endParaRPr lang="en-US"/>
        </a:p>
      </dgm:t>
    </dgm:pt>
    <dgm:pt modelId="{A2EC34CF-1D6D-4F40-A73C-74A062010D0F}" type="sibTrans" cxnId="{BD1842C8-2A30-40FA-9F5F-21B1F12C5D7A}">
      <dgm:prSet/>
      <dgm:spPr/>
      <dgm:t>
        <a:bodyPr/>
        <a:lstStyle/>
        <a:p>
          <a:endParaRPr lang="en-US"/>
        </a:p>
      </dgm:t>
    </dgm:pt>
    <dgm:pt modelId="{69BB5FE9-0AB1-469F-8920-F4C33AB2E109}" type="pres">
      <dgm:prSet presAssocID="{657C893F-F32D-4385-A9FD-DBF15CCF37F8}" presName="diagram" presStyleCnt="0">
        <dgm:presLayoutVars>
          <dgm:dir/>
          <dgm:resizeHandles val="exact"/>
        </dgm:presLayoutVars>
      </dgm:prSet>
      <dgm:spPr/>
    </dgm:pt>
    <dgm:pt modelId="{F5BDF1D0-27B8-4373-B49A-001969D5B568}" type="pres">
      <dgm:prSet presAssocID="{BDDED5D0-FAED-4CD7-9E9E-FA58AC7C466B}" presName="node" presStyleLbl="node1" presStyleIdx="0" presStyleCnt="3">
        <dgm:presLayoutVars>
          <dgm:bulletEnabled val="1"/>
        </dgm:presLayoutVars>
      </dgm:prSet>
      <dgm:spPr/>
    </dgm:pt>
    <dgm:pt modelId="{E943B2A0-1A8E-46BA-889A-9250022266C5}" type="pres">
      <dgm:prSet presAssocID="{FDF0444B-6FBE-4E07-A579-1BA96F3E318F}" presName="sibTrans" presStyleCnt="0"/>
      <dgm:spPr/>
    </dgm:pt>
    <dgm:pt modelId="{89E0F480-6114-48F8-8EA1-77E2FDF83BD8}" type="pres">
      <dgm:prSet presAssocID="{EA67F7DB-7805-4C5A-87F1-55C7D04F3923}" presName="node" presStyleLbl="node1" presStyleIdx="1" presStyleCnt="3">
        <dgm:presLayoutVars>
          <dgm:bulletEnabled val="1"/>
        </dgm:presLayoutVars>
      </dgm:prSet>
      <dgm:spPr/>
    </dgm:pt>
    <dgm:pt modelId="{56A36FFB-28FC-42A0-9534-17D97A4EF13E}" type="pres">
      <dgm:prSet presAssocID="{2320C072-EAE1-4C11-A4BB-3E421ADC1E8D}" presName="sibTrans" presStyleCnt="0"/>
      <dgm:spPr/>
    </dgm:pt>
    <dgm:pt modelId="{7DE92385-5003-44A0-BC8E-92E39CD52E7D}" type="pres">
      <dgm:prSet presAssocID="{312C0897-E495-4B5B-BF04-7F74206DA054}" presName="node" presStyleLbl="node1" presStyleIdx="2" presStyleCnt="3">
        <dgm:presLayoutVars>
          <dgm:bulletEnabled val="1"/>
        </dgm:presLayoutVars>
      </dgm:prSet>
      <dgm:spPr/>
    </dgm:pt>
  </dgm:ptLst>
  <dgm:cxnLst>
    <dgm:cxn modelId="{DE1A3025-B07E-46A3-99C7-8D7BC3327723}" type="presOf" srcId="{BDDED5D0-FAED-4CD7-9E9E-FA58AC7C466B}" destId="{F5BDF1D0-27B8-4373-B49A-001969D5B568}" srcOrd="0" destOrd="0" presId="urn:microsoft.com/office/officeart/2005/8/layout/default"/>
    <dgm:cxn modelId="{88E52948-9EC4-4668-AAE2-F6F4256A8D1B}" srcId="{657C893F-F32D-4385-A9FD-DBF15CCF37F8}" destId="{EA67F7DB-7805-4C5A-87F1-55C7D04F3923}" srcOrd="1" destOrd="0" parTransId="{E67A1002-6448-429D-9B71-C318DCDED018}" sibTransId="{2320C072-EAE1-4C11-A4BB-3E421ADC1E8D}"/>
    <dgm:cxn modelId="{9B33987A-4EAB-4BD8-A96F-AA5F4820A3A0}" srcId="{657C893F-F32D-4385-A9FD-DBF15CCF37F8}" destId="{BDDED5D0-FAED-4CD7-9E9E-FA58AC7C466B}" srcOrd="0" destOrd="0" parTransId="{4407F407-ACBC-4445-BF53-A69308CDCDDF}" sibTransId="{FDF0444B-6FBE-4E07-A579-1BA96F3E318F}"/>
    <dgm:cxn modelId="{22A4C292-E2A8-4CB2-BF11-FABD4D5ADD7D}" type="presOf" srcId="{312C0897-E495-4B5B-BF04-7F74206DA054}" destId="{7DE92385-5003-44A0-BC8E-92E39CD52E7D}" srcOrd="0" destOrd="0" presId="urn:microsoft.com/office/officeart/2005/8/layout/default"/>
    <dgm:cxn modelId="{BD1842C8-2A30-40FA-9F5F-21B1F12C5D7A}" srcId="{657C893F-F32D-4385-A9FD-DBF15CCF37F8}" destId="{312C0897-E495-4B5B-BF04-7F74206DA054}" srcOrd="2" destOrd="0" parTransId="{E5A54E56-04FD-47E5-8DE2-00D76610A976}" sibTransId="{A2EC34CF-1D6D-4F40-A73C-74A062010D0F}"/>
    <dgm:cxn modelId="{7BF74EDE-410C-48E0-AA8F-07C2D40D8C5E}" type="presOf" srcId="{657C893F-F32D-4385-A9FD-DBF15CCF37F8}" destId="{69BB5FE9-0AB1-469F-8920-F4C33AB2E109}" srcOrd="0" destOrd="0" presId="urn:microsoft.com/office/officeart/2005/8/layout/default"/>
    <dgm:cxn modelId="{D78A49F3-FA80-4B64-B98F-41A50554F62D}" type="presOf" srcId="{EA67F7DB-7805-4C5A-87F1-55C7D04F3923}" destId="{89E0F480-6114-48F8-8EA1-77E2FDF83BD8}" srcOrd="0" destOrd="0" presId="urn:microsoft.com/office/officeart/2005/8/layout/default"/>
    <dgm:cxn modelId="{01F8336D-9645-420A-AB64-2523D203B064}" type="presParOf" srcId="{69BB5FE9-0AB1-469F-8920-F4C33AB2E109}" destId="{F5BDF1D0-27B8-4373-B49A-001969D5B568}" srcOrd="0" destOrd="0" presId="urn:microsoft.com/office/officeart/2005/8/layout/default"/>
    <dgm:cxn modelId="{B4002C1B-2F5B-469D-A4BA-5FFC16DC67E9}" type="presParOf" srcId="{69BB5FE9-0AB1-469F-8920-F4C33AB2E109}" destId="{E943B2A0-1A8E-46BA-889A-9250022266C5}" srcOrd="1" destOrd="0" presId="urn:microsoft.com/office/officeart/2005/8/layout/default"/>
    <dgm:cxn modelId="{3BCA6C8E-6B3D-4054-9517-2FBC8AD3D0B3}" type="presParOf" srcId="{69BB5FE9-0AB1-469F-8920-F4C33AB2E109}" destId="{89E0F480-6114-48F8-8EA1-77E2FDF83BD8}" srcOrd="2" destOrd="0" presId="urn:microsoft.com/office/officeart/2005/8/layout/default"/>
    <dgm:cxn modelId="{600DC66E-EAC8-4680-BB10-8787E7F52692}" type="presParOf" srcId="{69BB5FE9-0AB1-469F-8920-F4C33AB2E109}" destId="{56A36FFB-28FC-42A0-9534-17D97A4EF13E}" srcOrd="3" destOrd="0" presId="urn:microsoft.com/office/officeart/2005/8/layout/default"/>
    <dgm:cxn modelId="{BBB50484-AD80-4C1D-8B88-38EE3A608172}" type="presParOf" srcId="{69BB5FE9-0AB1-469F-8920-F4C33AB2E109}" destId="{7DE92385-5003-44A0-BC8E-92E39CD52E7D}"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61ECD07-50AC-4A69-BDF7-7723234111F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E0F5AD1-BDEA-4187-9925-5011D1D216FC}">
      <dgm:prSet/>
      <dgm:spPr/>
      <dgm:t>
        <a:bodyPr/>
        <a:lstStyle/>
        <a:p>
          <a:pPr>
            <a:lnSpc>
              <a:spcPct val="100000"/>
            </a:lnSpc>
          </a:pPr>
          <a:r>
            <a:rPr lang="en-US" dirty="0"/>
            <a:t>Although many groups, organizations, and experts have different ways to approach data analysis, most of them can be distilled into a one-size-fits-all definition. </a:t>
          </a:r>
          <a:endParaRPr lang="en-AE" dirty="0"/>
        </a:p>
      </dgm:t>
    </dgm:pt>
    <dgm:pt modelId="{69599DE8-AD55-49E6-BFB5-6CC643D28D74}" type="parTrans" cxnId="{DEC34E52-A836-4E37-AAD2-899D8E6C416D}">
      <dgm:prSet/>
      <dgm:spPr/>
      <dgm:t>
        <a:bodyPr/>
        <a:lstStyle/>
        <a:p>
          <a:endParaRPr lang="en-US"/>
        </a:p>
      </dgm:t>
    </dgm:pt>
    <dgm:pt modelId="{D29951D7-4BA0-43AE-92DC-B59BB59979A4}" type="sibTrans" cxnId="{DEC34E52-A836-4E37-AAD2-899D8E6C416D}">
      <dgm:prSet/>
      <dgm:spPr/>
      <dgm:t>
        <a:bodyPr/>
        <a:lstStyle/>
        <a:p>
          <a:endParaRPr lang="en-US"/>
        </a:p>
      </dgm:t>
    </dgm:pt>
    <dgm:pt modelId="{EF92B33C-97E0-498E-877D-59B97282F34B}">
      <dgm:prSet/>
      <dgm:spPr/>
      <dgm:t>
        <a:bodyPr/>
        <a:lstStyle/>
        <a:p>
          <a:pPr>
            <a:lnSpc>
              <a:spcPct val="100000"/>
            </a:lnSpc>
          </a:pPr>
          <a:r>
            <a:rPr lang="en-US" dirty="0"/>
            <a:t>Data analysis is the process of cleaning, changing, processing raw data, and extracting actionable, relevant information that helps businesses make informed decisions.</a:t>
          </a:r>
        </a:p>
      </dgm:t>
    </dgm:pt>
    <dgm:pt modelId="{A82A7D90-CC25-4963-8FFB-D5A4A00A08D8}" type="parTrans" cxnId="{6301EA86-CD41-4173-BF70-EC81EBC7E067}">
      <dgm:prSet/>
      <dgm:spPr/>
      <dgm:t>
        <a:bodyPr/>
        <a:lstStyle/>
        <a:p>
          <a:endParaRPr lang="en-US"/>
        </a:p>
      </dgm:t>
    </dgm:pt>
    <dgm:pt modelId="{843C3287-13A0-4F3A-840C-22BD44C6A84D}" type="sibTrans" cxnId="{6301EA86-CD41-4173-BF70-EC81EBC7E067}">
      <dgm:prSet/>
      <dgm:spPr/>
      <dgm:t>
        <a:bodyPr/>
        <a:lstStyle/>
        <a:p>
          <a:endParaRPr lang="en-US"/>
        </a:p>
      </dgm:t>
    </dgm:pt>
    <dgm:pt modelId="{142D4BD2-A190-43AC-A705-91FFB212010C}">
      <dgm:prSet/>
      <dgm:spPr/>
      <dgm:t>
        <a:bodyPr/>
        <a:lstStyle/>
        <a:p>
          <a:pPr>
            <a:lnSpc>
              <a:spcPct val="100000"/>
            </a:lnSpc>
          </a:pPr>
          <a:r>
            <a:rPr lang="en-US" dirty="0"/>
            <a:t>The procedure helps reduce the risks inherent in decision-making by providing useful insights and statistics, often presented in charts, images, tables, and graphs.</a:t>
          </a:r>
        </a:p>
      </dgm:t>
    </dgm:pt>
    <dgm:pt modelId="{B455F3AE-BD94-4045-8551-A346DEBF7A7F}" type="parTrans" cxnId="{B4281C83-20EB-451C-A26F-8C95C4CEC22A}">
      <dgm:prSet/>
      <dgm:spPr/>
      <dgm:t>
        <a:bodyPr/>
        <a:lstStyle/>
        <a:p>
          <a:endParaRPr lang="en-AE"/>
        </a:p>
      </dgm:t>
    </dgm:pt>
    <dgm:pt modelId="{37CCF583-FB6E-4D78-A9CF-358599369FFE}" type="sibTrans" cxnId="{B4281C83-20EB-451C-A26F-8C95C4CEC22A}">
      <dgm:prSet/>
      <dgm:spPr/>
      <dgm:t>
        <a:bodyPr/>
        <a:lstStyle/>
        <a:p>
          <a:endParaRPr lang="en-AE"/>
        </a:p>
      </dgm:t>
    </dgm:pt>
    <dgm:pt modelId="{F08E36D1-6E24-4DC4-BD88-F2527297903D}" type="pres">
      <dgm:prSet presAssocID="{E61ECD07-50AC-4A69-BDF7-7723234111F5}" presName="root" presStyleCnt="0">
        <dgm:presLayoutVars>
          <dgm:dir/>
          <dgm:resizeHandles val="exact"/>
        </dgm:presLayoutVars>
      </dgm:prSet>
      <dgm:spPr/>
    </dgm:pt>
    <dgm:pt modelId="{A7AE32EF-27EB-472E-A496-BF47ECF59350}" type="pres">
      <dgm:prSet presAssocID="{5E0F5AD1-BDEA-4187-9925-5011D1D216FC}" presName="compNode" presStyleCnt="0"/>
      <dgm:spPr/>
    </dgm:pt>
    <dgm:pt modelId="{04AEF4C5-9E97-4ECC-B78D-80026473052D}" type="pres">
      <dgm:prSet presAssocID="{5E0F5AD1-BDEA-4187-9925-5011D1D216FC}" presName="bgRect" presStyleLbl="bgShp" presStyleIdx="0" presStyleCnt="3"/>
      <dgm:spPr/>
    </dgm:pt>
    <dgm:pt modelId="{A1F01751-A21B-4687-8515-7620E8715F3C}" type="pres">
      <dgm:prSet presAssocID="{5E0F5AD1-BDEA-4187-9925-5011D1D216F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t="6250" b="6250"/>
          </a:stretch>
        </a:blipFill>
      </dgm:spPr>
      <dgm:extLst>
        <a:ext uri="{E40237B7-FDA0-4F09-8148-C483321AD2D9}">
          <dgm14:cNvPr xmlns:dgm14="http://schemas.microsoft.com/office/drawing/2010/diagram" id="0" name="" descr="Archive_F03F"/>
        </a:ext>
      </dgm:extLst>
    </dgm:pt>
    <dgm:pt modelId="{78573A32-6C81-4B8E-A7F0-43647F6CE63F}" type="pres">
      <dgm:prSet presAssocID="{5E0F5AD1-BDEA-4187-9925-5011D1D216FC}" presName="spaceRect" presStyleCnt="0"/>
      <dgm:spPr/>
    </dgm:pt>
    <dgm:pt modelId="{80F27156-861F-4D6A-AE0C-02667A3FAC7C}" type="pres">
      <dgm:prSet presAssocID="{5E0F5AD1-BDEA-4187-9925-5011D1D216FC}" presName="parTx" presStyleLbl="revTx" presStyleIdx="0" presStyleCnt="3">
        <dgm:presLayoutVars>
          <dgm:chMax val="0"/>
          <dgm:chPref val="0"/>
        </dgm:presLayoutVars>
      </dgm:prSet>
      <dgm:spPr/>
    </dgm:pt>
    <dgm:pt modelId="{7FF16A95-1692-4BB2-A2C9-E6E720972401}" type="pres">
      <dgm:prSet presAssocID="{D29951D7-4BA0-43AE-92DC-B59BB59979A4}" presName="sibTrans" presStyleCnt="0"/>
      <dgm:spPr/>
    </dgm:pt>
    <dgm:pt modelId="{CC8141F4-17C8-4277-B87B-CFC59C6A88BD}" type="pres">
      <dgm:prSet presAssocID="{EF92B33C-97E0-498E-877D-59B97282F34B}" presName="compNode" presStyleCnt="0"/>
      <dgm:spPr/>
    </dgm:pt>
    <dgm:pt modelId="{89E9B4AE-BF37-4850-98AC-B95A1D10DA82}" type="pres">
      <dgm:prSet presAssocID="{EF92B33C-97E0-498E-877D-59B97282F34B}" presName="bgRect" presStyleLbl="bgShp" presStyleIdx="1" presStyleCnt="3"/>
      <dgm:spPr/>
    </dgm:pt>
    <dgm:pt modelId="{38ACD550-72B8-4989-8991-2BCBF0B2219F}" type="pres">
      <dgm:prSet presAssocID="{EF92B33C-97E0-498E-877D-59B97282F34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gnify"/>
        </a:ext>
      </dgm:extLst>
    </dgm:pt>
    <dgm:pt modelId="{E6598118-F3FE-4F96-804D-D5F1F0354C06}" type="pres">
      <dgm:prSet presAssocID="{EF92B33C-97E0-498E-877D-59B97282F34B}" presName="spaceRect" presStyleCnt="0"/>
      <dgm:spPr/>
    </dgm:pt>
    <dgm:pt modelId="{28F7A002-48E6-4682-B7EA-CF5E394D8C1D}" type="pres">
      <dgm:prSet presAssocID="{EF92B33C-97E0-498E-877D-59B97282F34B}" presName="parTx" presStyleLbl="revTx" presStyleIdx="1" presStyleCnt="3">
        <dgm:presLayoutVars>
          <dgm:chMax val="0"/>
          <dgm:chPref val="0"/>
        </dgm:presLayoutVars>
      </dgm:prSet>
      <dgm:spPr/>
    </dgm:pt>
    <dgm:pt modelId="{E064E4F7-B62B-40B8-8EA0-937AF3E79BEA}" type="pres">
      <dgm:prSet presAssocID="{843C3287-13A0-4F3A-840C-22BD44C6A84D}" presName="sibTrans" presStyleCnt="0"/>
      <dgm:spPr/>
    </dgm:pt>
    <dgm:pt modelId="{D50B2508-F240-49FC-8B02-6C9A6241C866}" type="pres">
      <dgm:prSet presAssocID="{142D4BD2-A190-43AC-A705-91FFB212010C}" presName="compNode" presStyleCnt="0"/>
      <dgm:spPr/>
    </dgm:pt>
    <dgm:pt modelId="{933C3FFE-4F3A-41F2-9D0A-59CAD2FA19C0}" type="pres">
      <dgm:prSet presAssocID="{142D4BD2-A190-43AC-A705-91FFB212010C}" presName="bgRect" presStyleLbl="bgShp" presStyleIdx="2" presStyleCnt="3"/>
      <dgm:spPr/>
    </dgm:pt>
    <dgm:pt modelId="{2E4B2BE3-02D2-4039-AEE1-2CF4236958FF}" type="pres">
      <dgm:prSet presAssocID="{142D4BD2-A190-43AC-A705-91FFB212010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Statistics outline"/>
        </a:ext>
      </dgm:extLst>
    </dgm:pt>
    <dgm:pt modelId="{4051D1FE-9C9A-46AF-94DE-2693D4E20778}" type="pres">
      <dgm:prSet presAssocID="{142D4BD2-A190-43AC-A705-91FFB212010C}" presName="spaceRect" presStyleCnt="0"/>
      <dgm:spPr/>
    </dgm:pt>
    <dgm:pt modelId="{3433A8F0-7CBF-4916-B897-17A19012A273}" type="pres">
      <dgm:prSet presAssocID="{142D4BD2-A190-43AC-A705-91FFB212010C}" presName="parTx" presStyleLbl="revTx" presStyleIdx="2" presStyleCnt="3">
        <dgm:presLayoutVars>
          <dgm:chMax val="0"/>
          <dgm:chPref val="0"/>
        </dgm:presLayoutVars>
      </dgm:prSet>
      <dgm:spPr/>
    </dgm:pt>
  </dgm:ptLst>
  <dgm:cxnLst>
    <dgm:cxn modelId="{2331A00C-BC86-49C8-954E-0F269ED16F06}" type="presOf" srcId="{5E0F5AD1-BDEA-4187-9925-5011D1D216FC}" destId="{80F27156-861F-4D6A-AE0C-02667A3FAC7C}" srcOrd="0" destOrd="0" presId="urn:microsoft.com/office/officeart/2018/2/layout/IconVerticalSolidList"/>
    <dgm:cxn modelId="{16D7F65D-7927-429B-843C-536D55150B1D}" type="presOf" srcId="{E61ECD07-50AC-4A69-BDF7-7723234111F5}" destId="{F08E36D1-6E24-4DC4-BD88-F2527297903D}" srcOrd="0" destOrd="0" presId="urn:microsoft.com/office/officeart/2018/2/layout/IconVerticalSolidList"/>
    <dgm:cxn modelId="{DEC34E52-A836-4E37-AAD2-899D8E6C416D}" srcId="{E61ECD07-50AC-4A69-BDF7-7723234111F5}" destId="{5E0F5AD1-BDEA-4187-9925-5011D1D216FC}" srcOrd="0" destOrd="0" parTransId="{69599DE8-AD55-49E6-BFB5-6CC643D28D74}" sibTransId="{D29951D7-4BA0-43AE-92DC-B59BB59979A4}"/>
    <dgm:cxn modelId="{3D06FE75-99BD-4078-B6D9-24751146B491}" type="presOf" srcId="{142D4BD2-A190-43AC-A705-91FFB212010C}" destId="{3433A8F0-7CBF-4916-B897-17A19012A273}" srcOrd="0" destOrd="0" presId="urn:microsoft.com/office/officeart/2018/2/layout/IconVerticalSolidList"/>
    <dgm:cxn modelId="{B4281C83-20EB-451C-A26F-8C95C4CEC22A}" srcId="{E61ECD07-50AC-4A69-BDF7-7723234111F5}" destId="{142D4BD2-A190-43AC-A705-91FFB212010C}" srcOrd="2" destOrd="0" parTransId="{B455F3AE-BD94-4045-8551-A346DEBF7A7F}" sibTransId="{37CCF583-FB6E-4D78-A9CF-358599369FFE}"/>
    <dgm:cxn modelId="{6301EA86-CD41-4173-BF70-EC81EBC7E067}" srcId="{E61ECD07-50AC-4A69-BDF7-7723234111F5}" destId="{EF92B33C-97E0-498E-877D-59B97282F34B}" srcOrd="1" destOrd="0" parTransId="{A82A7D90-CC25-4963-8FFB-D5A4A00A08D8}" sibTransId="{843C3287-13A0-4F3A-840C-22BD44C6A84D}"/>
    <dgm:cxn modelId="{9F5C3AB2-2409-406C-AE27-C918FBAC2C18}" type="presOf" srcId="{EF92B33C-97E0-498E-877D-59B97282F34B}" destId="{28F7A002-48E6-4682-B7EA-CF5E394D8C1D}" srcOrd="0" destOrd="0" presId="urn:microsoft.com/office/officeart/2018/2/layout/IconVerticalSolidList"/>
    <dgm:cxn modelId="{0A3DB589-2CF9-4C9E-A3B4-7433F162B350}" type="presParOf" srcId="{F08E36D1-6E24-4DC4-BD88-F2527297903D}" destId="{A7AE32EF-27EB-472E-A496-BF47ECF59350}" srcOrd="0" destOrd="0" presId="urn:microsoft.com/office/officeart/2018/2/layout/IconVerticalSolidList"/>
    <dgm:cxn modelId="{9BB8A856-DF38-4078-872D-8F2711398B17}" type="presParOf" srcId="{A7AE32EF-27EB-472E-A496-BF47ECF59350}" destId="{04AEF4C5-9E97-4ECC-B78D-80026473052D}" srcOrd="0" destOrd="0" presId="urn:microsoft.com/office/officeart/2018/2/layout/IconVerticalSolidList"/>
    <dgm:cxn modelId="{19233527-CC74-4BFB-915F-774F40F7DEE8}" type="presParOf" srcId="{A7AE32EF-27EB-472E-A496-BF47ECF59350}" destId="{A1F01751-A21B-4687-8515-7620E8715F3C}" srcOrd="1" destOrd="0" presId="urn:microsoft.com/office/officeart/2018/2/layout/IconVerticalSolidList"/>
    <dgm:cxn modelId="{65B3A86B-7097-4A8B-9FA1-41C96D667AC4}" type="presParOf" srcId="{A7AE32EF-27EB-472E-A496-BF47ECF59350}" destId="{78573A32-6C81-4B8E-A7F0-43647F6CE63F}" srcOrd="2" destOrd="0" presId="urn:microsoft.com/office/officeart/2018/2/layout/IconVerticalSolidList"/>
    <dgm:cxn modelId="{C0D04F4A-E48E-4CDB-A1E1-78F75B6DF5B8}" type="presParOf" srcId="{A7AE32EF-27EB-472E-A496-BF47ECF59350}" destId="{80F27156-861F-4D6A-AE0C-02667A3FAC7C}" srcOrd="3" destOrd="0" presId="urn:microsoft.com/office/officeart/2018/2/layout/IconVerticalSolidList"/>
    <dgm:cxn modelId="{31896886-DC05-4731-B517-0D4D490D4172}" type="presParOf" srcId="{F08E36D1-6E24-4DC4-BD88-F2527297903D}" destId="{7FF16A95-1692-4BB2-A2C9-E6E720972401}" srcOrd="1" destOrd="0" presId="urn:microsoft.com/office/officeart/2018/2/layout/IconVerticalSolidList"/>
    <dgm:cxn modelId="{2D51B86B-67D3-43FE-B49F-55C768C84894}" type="presParOf" srcId="{F08E36D1-6E24-4DC4-BD88-F2527297903D}" destId="{CC8141F4-17C8-4277-B87B-CFC59C6A88BD}" srcOrd="2" destOrd="0" presId="urn:microsoft.com/office/officeart/2018/2/layout/IconVerticalSolidList"/>
    <dgm:cxn modelId="{9EB7B036-26C7-4A01-BE7D-A22297838008}" type="presParOf" srcId="{CC8141F4-17C8-4277-B87B-CFC59C6A88BD}" destId="{89E9B4AE-BF37-4850-98AC-B95A1D10DA82}" srcOrd="0" destOrd="0" presId="urn:microsoft.com/office/officeart/2018/2/layout/IconVerticalSolidList"/>
    <dgm:cxn modelId="{E780B09D-20B7-46F9-927F-1F071499A6B7}" type="presParOf" srcId="{CC8141F4-17C8-4277-B87B-CFC59C6A88BD}" destId="{38ACD550-72B8-4989-8991-2BCBF0B2219F}" srcOrd="1" destOrd="0" presId="urn:microsoft.com/office/officeart/2018/2/layout/IconVerticalSolidList"/>
    <dgm:cxn modelId="{767FC997-5305-4AAB-8DA7-C7EC63A4D0B8}" type="presParOf" srcId="{CC8141F4-17C8-4277-B87B-CFC59C6A88BD}" destId="{E6598118-F3FE-4F96-804D-D5F1F0354C06}" srcOrd="2" destOrd="0" presId="urn:microsoft.com/office/officeart/2018/2/layout/IconVerticalSolidList"/>
    <dgm:cxn modelId="{3FD88155-E4D7-4000-9CB6-13BD81B4DEEA}" type="presParOf" srcId="{CC8141F4-17C8-4277-B87B-CFC59C6A88BD}" destId="{28F7A002-48E6-4682-B7EA-CF5E394D8C1D}" srcOrd="3" destOrd="0" presId="urn:microsoft.com/office/officeart/2018/2/layout/IconVerticalSolidList"/>
    <dgm:cxn modelId="{24EAEDCE-75BB-4CAA-8797-357C563D221D}" type="presParOf" srcId="{F08E36D1-6E24-4DC4-BD88-F2527297903D}" destId="{E064E4F7-B62B-40B8-8EA0-937AF3E79BEA}" srcOrd="3" destOrd="0" presId="urn:microsoft.com/office/officeart/2018/2/layout/IconVerticalSolidList"/>
    <dgm:cxn modelId="{100BF578-24EE-4809-AB90-919D034A701F}" type="presParOf" srcId="{F08E36D1-6E24-4DC4-BD88-F2527297903D}" destId="{D50B2508-F240-49FC-8B02-6C9A6241C866}" srcOrd="4" destOrd="0" presId="urn:microsoft.com/office/officeart/2018/2/layout/IconVerticalSolidList"/>
    <dgm:cxn modelId="{DA6C1D6E-0E70-461D-866F-C06F5467AD2B}" type="presParOf" srcId="{D50B2508-F240-49FC-8B02-6C9A6241C866}" destId="{933C3FFE-4F3A-41F2-9D0A-59CAD2FA19C0}" srcOrd="0" destOrd="0" presId="urn:microsoft.com/office/officeart/2018/2/layout/IconVerticalSolidList"/>
    <dgm:cxn modelId="{AD6485D8-C702-412C-A988-9260576274B7}" type="presParOf" srcId="{D50B2508-F240-49FC-8B02-6C9A6241C866}" destId="{2E4B2BE3-02D2-4039-AEE1-2CF4236958FF}" srcOrd="1" destOrd="0" presId="urn:microsoft.com/office/officeart/2018/2/layout/IconVerticalSolidList"/>
    <dgm:cxn modelId="{A8E52017-705A-4C5E-9304-E6716B467FA3}" type="presParOf" srcId="{D50B2508-F240-49FC-8B02-6C9A6241C866}" destId="{4051D1FE-9C9A-46AF-94DE-2693D4E20778}" srcOrd="2" destOrd="0" presId="urn:microsoft.com/office/officeart/2018/2/layout/IconVerticalSolidList"/>
    <dgm:cxn modelId="{57A30FFF-11D7-4F7A-B8F5-BED8BF8FB838}" type="presParOf" srcId="{D50B2508-F240-49FC-8B02-6C9A6241C866}" destId="{3433A8F0-7CBF-4916-B897-17A19012A27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F2A90E3-1599-49F5-A63A-D2320AB1C4C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pt>
    <dgm:pt modelId="{7E4E0DD4-B6DE-4275-B059-9E4745BB7333}">
      <dgm:prSet phldrT="[Text]"/>
      <dgm:spPr/>
      <dgm:t>
        <a:bodyPr/>
        <a:lstStyle/>
        <a:p>
          <a:pPr>
            <a:lnSpc>
              <a:spcPct val="100000"/>
            </a:lnSpc>
          </a:pPr>
          <a:r>
            <a:rPr lang="en-US" dirty="0"/>
            <a:t>Model Selection</a:t>
          </a:r>
          <a:endParaRPr lang="en-AE" dirty="0"/>
        </a:p>
      </dgm:t>
    </dgm:pt>
    <dgm:pt modelId="{3722A5B0-E09F-46E5-9EE4-624637CE1251}" type="parTrans" cxnId="{7704741E-7F7C-4788-B456-2B34698E5976}">
      <dgm:prSet/>
      <dgm:spPr/>
      <dgm:t>
        <a:bodyPr/>
        <a:lstStyle/>
        <a:p>
          <a:endParaRPr lang="en-AE"/>
        </a:p>
      </dgm:t>
    </dgm:pt>
    <dgm:pt modelId="{95088734-78CF-4521-8E4E-2F2291604E44}" type="sibTrans" cxnId="{7704741E-7F7C-4788-B456-2B34698E5976}">
      <dgm:prSet/>
      <dgm:spPr/>
      <dgm:t>
        <a:bodyPr/>
        <a:lstStyle/>
        <a:p>
          <a:endParaRPr lang="en-AE"/>
        </a:p>
      </dgm:t>
    </dgm:pt>
    <dgm:pt modelId="{2DCC1597-7F80-40BD-A31D-0D3D0048AAAD}">
      <dgm:prSet phldrT="[Text]"/>
      <dgm:spPr/>
      <dgm:t>
        <a:bodyPr/>
        <a:lstStyle/>
        <a:p>
          <a:pPr>
            <a:lnSpc>
              <a:spcPct val="100000"/>
            </a:lnSpc>
          </a:pPr>
          <a:r>
            <a:rPr lang="en-US" dirty="0"/>
            <a:t>Model Training</a:t>
          </a:r>
          <a:endParaRPr lang="en-AE" dirty="0"/>
        </a:p>
      </dgm:t>
    </dgm:pt>
    <dgm:pt modelId="{CDD2B9E5-4B05-41A8-91BB-F3D561453441}" type="parTrans" cxnId="{5C8CFAE8-B8C2-403B-8E7B-68A3F75A3FB9}">
      <dgm:prSet/>
      <dgm:spPr/>
      <dgm:t>
        <a:bodyPr/>
        <a:lstStyle/>
        <a:p>
          <a:endParaRPr lang="en-AE"/>
        </a:p>
      </dgm:t>
    </dgm:pt>
    <dgm:pt modelId="{9A3BBD72-F77B-4125-A4D1-8891F6CD16DD}" type="sibTrans" cxnId="{5C8CFAE8-B8C2-403B-8E7B-68A3F75A3FB9}">
      <dgm:prSet/>
      <dgm:spPr/>
      <dgm:t>
        <a:bodyPr/>
        <a:lstStyle/>
        <a:p>
          <a:endParaRPr lang="en-AE"/>
        </a:p>
      </dgm:t>
    </dgm:pt>
    <dgm:pt modelId="{8AEDC9EA-34BC-45B8-9E58-CC04A0628013}">
      <dgm:prSet phldrT="[Text]"/>
      <dgm:spPr/>
      <dgm:t>
        <a:bodyPr/>
        <a:lstStyle/>
        <a:p>
          <a:pPr>
            <a:lnSpc>
              <a:spcPct val="100000"/>
            </a:lnSpc>
          </a:pPr>
          <a:r>
            <a:rPr lang="en-US" dirty="0"/>
            <a:t>Model Evaluation</a:t>
          </a:r>
          <a:endParaRPr lang="en-AE" dirty="0"/>
        </a:p>
      </dgm:t>
    </dgm:pt>
    <dgm:pt modelId="{F981F061-2B54-435D-A1CC-36030AC84235}" type="parTrans" cxnId="{871026B4-0DD7-49D1-8DB0-2A990374E959}">
      <dgm:prSet/>
      <dgm:spPr/>
      <dgm:t>
        <a:bodyPr/>
        <a:lstStyle/>
        <a:p>
          <a:endParaRPr lang="en-AE"/>
        </a:p>
      </dgm:t>
    </dgm:pt>
    <dgm:pt modelId="{44F678A1-D91E-4771-84E6-E88F32BC2FC0}" type="sibTrans" cxnId="{871026B4-0DD7-49D1-8DB0-2A990374E959}">
      <dgm:prSet/>
      <dgm:spPr/>
      <dgm:t>
        <a:bodyPr/>
        <a:lstStyle/>
        <a:p>
          <a:endParaRPr lang="en-AE"/>
        </a:p>
      </dgm:t>
    </dgm:pt>
    <dgm:pt modelId="{3D41C393-3F7C-4804-9A77-794CDCFB51B3}" type="pres">
      <dgm:prSet presAssocID="{9F2A90E3-1599-49F5-A63A-D2320AB1C4C6}" presName="root" presStyleCnt="0">
        <dgm:presLayoutVars>
          <dgm:dir/>
          <dgm:resizeHandles val="exact"/>
        </dgm:presLayoutVars>
      </dgm:prSet>
      <dgm:spPr/>
    </dgm:pt>
    <dgm:pt modelId="{704099D0-7420-4F7E-A70E-339DF7D14E3D}" type="pres">
      <dgm:prSet presAssocID="{7E4E0DD4-B6DE-4275-B059-9E4745BB7333}" presName="compNode" presStyleCnt="0"/>
      <dgm:spPr/>
    </dgm:pt>
    <dgm:pt modelId="{138EA440-3ACC-4A4B-A90F-C5A22A67420F}" type="pres">
      <dgm:prSet presAssocID="{7E4E0DD4-B6DE-4275-B059-9E4745BB733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B6E290A7-30E2-4B9D-8E50-BF1F69F05CE0}" type="pres">
      <dgm:prSet presAssocID="{7E4E0DD4-B6DE-4275-B059-9E4745BB7333}" presName="spaceRect" presStyleCnt="0"/>
      <dgm:spPr/>
    </dgm:pt>
    <dgm:pt modelId="{CAFAD32C-DCDA-4B63-B24C-0108A330CD80}" type="pres">
      <dgm:prSet presAssocID="{7E4E0DD4-B6DE-4275-B059-9E4745BB7333}" presName="textRect" presStyleLbl="revTx" presStyleIdx="0" presStyleCnt="3">
        <dgm:presLayoutVars>
          <dgm:chMax val="1"/>
          <dgm:chPref val="1"/>
        </dgm:presLayoutVars>
      </dgm:prSet>
      <dgm:spPr/>
    </dgm:pt>
    <dgm:pt modelId="{29760951-A114-42F0-AFEB-875A9545641C}" type="pres">
      <dgm:prSet presAssocID="{95088734-78CF-4521-8E4E-2F2291604E44}" presName="sibTrans" presStyleCnt="0"/>
      <dgm:spPr/>
    </dgm:pt>
    <dgm:pt modelId="{196BFED6-CB4A-4653-9116-6342B431789E}" type="pres">
      <dgm:prSet presAssocID="{2DCC1597-7F80-40BD-A31D-0D3D0048AAAD}" presName="compNode" presStyleCnt="0"/>
      <dgm:spPr/>
    </dgm:pt>
    <dgm:pt modelId="{74463946-601F-47AE-8B28-32483E1BCA37}" type="pres">
      <dgm:prSet presAssocID="{2DCC1597-7F80-40BD-A31D-0D3D0048AAA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acher"/>
        </a:ext>
      </dgm:extLst>
    </dgm:pt>
    <dgm:pt modelId="{9AA49770-1D97-4E30-B130-CA2EF3BE4F13}" type="pres">
      <dgm:prSet presAssocID="{2DCC1597-7F80-40BD-A31D-0D3D0048AAAD}" presName="spaceRect" presStyleCnt="0"/>
      <dgm:spPr/>
    </dgm:pt>
    <dgm:pt modelId="{8846E16A-516A-482A-9AE1-24226ABB6D2C}" type="pres">
      <dgm:prSet presAssocID="{2DCC1597-7F80-40BD-A31D-0D3D0048AAAD}" presName="textRect" presStyleLbl="revTx" presStyleIdx="1" presStyleCnt="3">
        <dgm:presLayoutVars>
          <dgm:chMax val="1"/>
          <dgm:chPref val="1"/>
        </dgm:presLayoutVars>
      </dgm:prSet>
      <dgm:spPr/>
    </dgm:pt>
    <dgm:pt modelId="{17CC2797-EAE6-459E-8C8C-12ADBE05FDFF}" type="pres">
      <dgm:prSet presAssocID="{9A3BBD72-F77B-4125-A4D1-8891F6CD16DD}" presName="sibTrans" presStyleCnt="0"/>
      <dgm:spPr/>
    </dgm:pt>
    <dgm:pt modelId="{F3056DEF-D000-49D2-AFC0-0F02AD5AA698}" type="pres">
      <dgm:prSet presAssocID="{8AEDC9EA-34BC-45B8-9E58-CC04A0628013}" presName="compNode" presStyleCnt="0"/>
      <dgm:spPr/>
    </dgm:pt>
    <dgm:pt modelId="{6CE12075-635D-4866-B6C7-2D348852FD7E}" type="pres">
      <dgm:prSet presAssocID="{8AEDC9EA-34BC-45B8-9E58-CC04A062801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 List"/>
        </a:ext>
      </dgm:extLst>
    </dgm:pt>
    <dgm:pt modelId="{A0BAD2A3-8B01-481F-996F-CC0CA3239BD3}" type="pres">
      <dgm:prSet presAssocID="{8AEDC9EA-34BC-45B8-9E58-CC04A0628013}" presName="spaceRect" presStyleCnt="0"/>
      <dgm:spPr/>
    </dgm:pt>
    <dgm:pt modelId="{6D561B26-5052-4795-9D8F-C26B9A1CD76C}" type="pres">
      <dgm:prSet presAssocID="{8AEDC9EA-34BC-45B8-9E58-CC04A0628013}" presName="textRect" presStyleLbl="revTx" presStyleIdx="2" presStyleCnt="3">
        <dgm:presLayoutVars>
          <dgm:chMax val="1"/>
          <dgm:chPref val="1"/>
        </dgm:presLayoutVars>
      </dgm:prSet>
      <dgm:spPr/>
    </dgm:pt>
  </dgm:ptLst>
  <dgm:cxnLst>
    <dgm:cxn modelId="{0B863614-D214-499C-9E9B-36EEB5A3B74C}" type="presOf" srcId="{7E4E0DD4-B6DE-4275-B059-9E4745BB7333}" destId="{CAFAD32C-DCDA-4B63-B24C-0108A330CD80}" srcOrd="0" destOrd="0" presId="urn:microsoft.com/office/officeart/2018/2/layout/IconLabelList"/>
    <dgm:cxn modelId="{7704741E-7F7C-4788-B456-2B34698E5976}" srcId="{9F2A90E3-1599-49F5-A63A-D2320AB1C4C6}" destId="{7E4E0DD4-B6DE-4275-B059-9E4745BB7333}" srcOrd="0" destOrd="0" parTransId="{3722A5B0-E09F-46E5-9EE4-624637CE1251}" sibTransId="{95088734-78CF-4521-8E4E-2F2291604E44}"/>
    <dgm:cxn modelId="{0451A469-F3DF-4CFA-8D8A-B0FBEF18F7DD}" type="presOf" srcId="{8AEDC9EA-34BC-45B8-9E58-CC04A0628013}" destId="{6D561B26-5052-4795-9D8F-C26B9A1CD76C}" srcOrd="0" destOrd="0" presId="urn:microsoft.com/office/officeart/2018/2/layout/IconLabelList"/>
    <dgm:cxn modelId="{B0E670AB-B052-4081-BC58-BA8116EA44C4}" type="presOf" srcId="{2DCC1597-7F80-40BD-A31D-0D3D0048AAAD}" destId="{8846E16A-516A-482A-9AE1-24226ABB6D2C}" srcOrd="0" destOrd="0" presId="urn:microsoft.com/office/officeart/2018/2/layout/IconLabelList"/>
    <dgm:cxn modelId="{871026B4-0DD7-49D1-8DB0-2A990374E959}" srcId="{9F2A90E3-1599-49F5-A63A-D2320AB1C4C6}" destId="{8AEDC9EA-34BC-45B8-9E58-CC04A0628013}" srcOrd="2" destOrd="0" parTransId="{F981F061-2B54-435D-A1CC-36030AC84235}" sibTransId="{44F678A1-D91E-4771-84E6-E88F32BC2FC0}"/>
    <dgm:cxn modelId="{5C8CFAE8-B8C2-403B-8E7B-68A3F75A3FB9}" srcId="{9F2A90E3-1599-49F5-A63A-D2320AB1C4C6}" destId="{2DCC1597-7F80-40BD-A31D-0D3D0048AAAD}" srcOrd="1" destOrd="0" parTransId="{CDD2B9E5-4B05-41A8-91BB-F3D561453441}" sibTransId="{9A3BBD72-F77B-4125-A4D1-8891F6CD16DD}"/>
    <dgm:cxn modelId="{CC55C1EA-3844-4C81-94F4-3FF5FE3BDFA6}" type="presOf" srcId="{9F2A90E3-1599-49F5-A63A-D2320AB1C4C6}" destId="{3D41C393-3F7C-4804-9A77-794CDCFB51B3}" srcOrd="0" destOrd="0" presId="urn:microsoft.com/office/officeart/2018/2/layout/IconLabelList"/>
    <dgm:cxn modelId="{1F8AC925-7896-4D05-ADF3-CAEA109F9460}" type="presParOf" srcId="{3D41C393-3F7C-4804-9A77-794CDCFB51B3}" destId="{704099D0-7420-4F7E-A70E-339DF7D14E3D}" srcOrd="0" destOrd="0" presId="urn:microsoft.com/office/officeart/2018/2/layout/IconLabelList"/>
    <dgm:cxn modelId="{293FF8F8-C50F-429D-85A2-5810179BBCCF}" type="presParOf" srcId="{704099D0-7420-4F7E-A70E-339DF7D14E3D}" destId="{138EA440-3ACC-4A4B-A90F-C5A22A67420F}" srcOrd="0" destOrd="0" presId="urn:microsoft.com/office/officeart/2018/2/layout/IconLabelList"/>
    <dgm:cxn modelId="{C62D6F47-CB0C-4DEA-8C60-C6A14E8018E5}" type="presParOf" srcId="{704099D0-7420-4F7E-A70E-339DF7D14E3D}" destId="{B6E290A7-30E2-4B9D-8E50-BF1F69F05CE0}" srcOrd="1" destOrd="0" presId="urn:microsoft.com/office/officeart/2018/2/layout/IconLabelList"/>
    <dgm:cxn modelId="{51674206-B383-4908-8F9D-9B84C6D53054}" type="presParOf" srcId="{704099D0-7420-4F7E-A70E-339DF7D14E3D}" destId="{CAFAD32C-DCDA-4B63-B24C-0108A330CD80}" srcOrd="2" destOrd="0" presId="urn:microsoft.com/office/officeart/2018/2/layout/IconLabelList"/>
    <dgm:cxn modelId="{40EEEA0D-D5B4-4511-85A0-6E4C33F1B371}" type="presParOf" srcId="{3D41C393-3F7C-4804-9A77-794CDCFB51B3}" destId="{29760951-A114-42F0-AFEB-875A9545641C}" srcOrd="1" destOrd="0" presId="urn:microsoft.com/office/officeart/2018/2/layout/IconLabelList"/>
    <dgm:cxn modelId="{8BAE0EB7-7837-4255-8AE7-A7851FA7FBA3}" type="presParOf" srcId="{3D41C393-3F7C-4804-9A77-794CDCFB51B3}" destId="{196BFED6-CB4A-4653-9116-6342B431789E}" srcOrd="2" destOrd="0" presId="urn:microsoft.com/office/officeart/2018/2/layout/IconLabelList"/>
    <dgm:cxn modelId="{35C27B67-D3A7-4AC6-B064-16D3608D9D93}" type="presParOf" srcId="{196BFED6-CB4A-4653-9116-6342B431789E}" destId="{74463946-601F-47AE-8B28-32483E1BCA37}" srcOrd="0" destOrd="0" presId="urn:microsoft.com/office/officeart/2018/2/layout/IconLabelList"/>
    <dgm:cxn modelId="{E06109FD-470E-4AB8-8178-ECE6CE90E5B5}" type="presParOf" srcId="{196BFED6-CB4A-4653-9116-6342B431789E}" destId="{9AA49770-1D97-4E30-B130-CA2EF3BE4F13}" srcOrd="1" destOrd="0" presId="urn:microsoft.com/office/officeart/2018/2/layout/IconLabelList"/>
    <dgm:cxn modelId="{D737D0F6-717A-41C1-AB32-C15B9B469D05}" type="presParOf" srcId="{196BFED6-CB4A-4653-9116-6342B431789E}" destId="{8846E16A-516A-482A-9AE1-24226ABB6D2C}" srcOrd="2" destOrd="0" presId="urn:microsoft.com/office/officeart/2018/2/layout/IconLabelList"/>
    <dgm:cxn modelId="{8EFC9DF2-16B6-494F-BADB-F22D1DC3864E}" type="presParOf" srcId="{3D41C393-3F7C-4804-9A77-794CDCFB51B3}" destId="{17CC2797-EAE6-459E-8C8C-12ADBE05FDFF}" srcOrd="3" destOrd="0" presId="urn:microsoft.com/office/officeart/2018/2/layout/IconLabelList"/>
    <dgm:cxn modelId="{B91B19AD-2624-4014-B743-60762B0017D1}" type="presParOf" srcId="{3D41C393-3F7C-4804-9A77-794CDCFB51B3}" destId="{F3056DEF-D000-49D2-AFC0-0F02AD5AA698}" srcOrd="4" destOrd="0" presId="urn:microsoft.com/office/officeart/2018/2/layout/IconLabelList"/>
    <dgm:cxn modelId="{858FAF1D-4DB8-40EB-B222-098803984D68}" type="presParOf" srcId="{F3056DEF-D000-49D2-AFC0-0F02AD5AA698}" destId="{6CE12075-635D-4866-B6C7-2D348852FD7E}" srcOrd="0" destOrd="0" presId="urn:microsoft.com/office/officeart/2018/2/layout/IconLabelList"/>
    <dgm:cxn modelId="{1241CB47-6195-4E91-801E-32760D3CBC2A}" type="presParOf" srcId="{F3056DEF-D000-49D2-AFC0-0F02AD5AA698}" destId="{A0BAD2A3-8B01-481F-996F-CC0CA3239BD3}" srcOrd="1" destOrd="0" presId="urn:microsoft.com/office/officeart/2018/2/layout/IconLabelList"/>
    <dgm:cxn modelId="{3A16135F-68E5-449F-9B49-4F4941A824EC}" type="presParOf" srcId="{F3056DEF-D000-49D2-AFC0-0F02AD5AA698}" destId="{6D561B26-5052-4795-9D8F-C26B9A1CD76C}"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8230E9-46A6-459C-8FBB-160548C226AE}">
      <dsp:nvSpPr>
        <dsp:cNvPr id="0" name=""/>
        <dsp:cNvSpPr/>
      </dsp:nvSpPr>
      <dsp:spPr>
        <a:xfrm>
          <a:off x="52042" y="719312"/>
          <a:ext cx="628340" cy="628340"/>
        </a:xfrm>
        <a:prstGeom prst="ellipse">
          <a:avLst/>
        </a:prstGeom>
        <a:solidFill>
          <a:srgbClr val="007FBA"/>
        </a:solidFill>
        <a:ln>
          <a:noFill/>
        </a:ln>
        <a:effectLst/>
      </dsp:spPr>
      <dsp:style>
        <a:lnRef idx="0">
          <a:scrgbClr r="0" g="0" b="0"/>
        </a:lnRef>
        <a:fillRef idx="1">
          <a:scrgbClr r="0" g="0" b="0"/>
        </a:fillRef>
        <a:effectRef idx="0">
          <a:scrgbClr r="0" g="0" b="0"/>
        </a:effectRef>
        <a:fontRef idx="minor"/>
      </dsp:style>
    </dsp:sp>
    <dsp:sp modelId="{5C011594-5EB5-40D3-A5AE-43659B0A597B}">
      <dsp:nvSpPr>
        <dsp:cNvPr id="0" name=""/>
        <dsp:cNvSpPr/>
      </dsp:nvSpPr>
      <dsp:spPr>
        <a:xfrm>
          <a:off x="183993" y="851263"/>
          <a:ext cx="364437" cy="36443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4BEFB2-0503-40D8-95C3-8EB7B68FE4CC}">
      <dsp:nvSpPr>
        <dsp:cNvPr id="0" name=""/>
        <dsp:cNvSpPr/>
      </dsp:nvSpPr>
      <dsp:spPr>
        <a:xfrm>
          <a:off x="815026" y="719312"/>
          <a:ext cx="1481087" cy="628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GB" sz="1200" b="0" i="0" kern="1200" dirty="0">
              <a:solidFill>
                <a:schemeClr val="tx1"/>
              </a:solidFill>
              <a:latin typeface="Segoe UI" panose="020B0502040204020203" pitchFamily="34" charset="0"/>
              <a:cs typeface="Segoe UI" panose="020B0502040204020203" pitchFamily="34" charset="0"/>
            </a:rPr>
            <a:t>Be aware of others</a:t>
          </a:r>
          <a:endParaRPr lang="en-US" sz="1200" b="0" i="0" kern="1200" dirty="0">
            <a:solidFill>
              <a:schemeClr val="tx1"/>
            </a:solidFill>
            <a:latin typeface="Segoe UI" panose="020B0502040204020203" pitchFamily="34" charset="0"/>
            <a:cs typeface="Segoe UI" panose="020B0502040204020203" pitchFamily="34" charset="0"/>
          </a:endParaRPr>
        </a:p>
      </dsp:txBody>
      <dsp:txXfrm>
        <a:off x="815026" y="719312"/>
        <a:ext cx="1481087" cy="628340"/>
      </dsp:txXfrm>
    </dsp:sp>
    <dsp:sp modelId="{41852F0F-D765-4CEE-8366-4A45DC4B714C}">
      <dsp:nvSpPr>
        <dsp:cNvPr id="0" name=""/>
        <dsp:cNvSpPr/>
      </dsp:nvSpPr>
      <dsp:spPr>
        <a:xfrm>
          <a:off x="2554182" y="719312"/>
          <a:ext cx="628340" cy="628340"/>
        </a:xfrm>
        <a:prstGeom prst="ellipse">
          <a:avLst/>
        </a:prstGeom>
        <a:solidFill>
          <a:srgbClr val="007FBA"/>
        </a:solidFill>
        <a:ln>
          <a:noFill/>
        </a:ln>
        <a:effectLst/>
      </dsp:spPr>
      <dsp:style>
        <a:lnRef idx="0">
          <a:scrgbClr r="0" g="0" b="0"/>
        </a:lnRef>
        <a:fillRef idx="1">
          <a:scrgbClr r="0" g="0" b="0"/>
        </a:fillRef>
        <a:effectRef idx="0">
          <a:scrgbClr r="0" g="0" b="0"/>
        </a:effectRef>
        <a:fontRef idx="minor"/>
      </dsp:style>
    </dsp:sp>
    <dsp:sp modelId="{15006D40-BE0B-4EC2-84CA-1EE48074DCFF}">
      <dsp:nvSpPr>
        <dsp:cNvPr id="0" name=""/>
        <dsp:cNvSpPr/>
      </dsp:nvSpPr>
      <dsp:spPr>
        <a:xfrm>
          <a:off x="2686133" y="851263"/>
          <a:ext cx="364437" cy="364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4DF71D-0586-4A81-9317-6C01CCFC6F9D}">
      <dsp:nvSpPr>
        <dsp:cNvPr id="0" name=""/>
        <dsp:cNvSpPr/>
      </dsp:nvSpPr>
      <dsp:spPr>
        <a:xfrm>
          <a:off x="3317166" y="719312"/>
          <a:ext cx="1481087" cy="628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GB" sz="1200" b="0" i="0" kern="1200" dirty="0">
              <a:solidFill>
                <a:schemeClr val="tx1"/>
              </a:solidFill>
              <a:latin typeface="Segoe UI" panose="020B0502040204020203" pitchFamily="34" charset="0"/>
              <a:cs typeface="Segoe UI" panose="020B0502040204020203" pitchFamily="34" charset="0"/>
            </a:rPr>
            <a:t>Be friendly and patient </a:t>
          </a:r>
          <a:endParaRPr lang="en-US" sz="1200" b="0" i="0" kern="1200" dirty="0">
            <a:solidFill>
              <a:schemeClr val="tx1"/>
            </a:solidFill>
            <a:latin typeface="Segoe UI" panose="020B0502040204020203" pitchFamily="34" charset="0"/>
            <a:cs typeface="Segoe UI" panose="020B0502040204020203" pitchFamily="34" charset="0"/>
          </a:endParaRPr>
        </a:p>
      </dsp:txBody>
      <dsp:txXfrm>
        <a:off x="3317166" y="719312"/>
        <a:ext cx="1481087" cy="628340"/>
      </dsp:txXfrm>
    </dsp:sp>
    <dsp:sp modelId="{40BAFCD3-8ADD-4E12-AD19-96CE33269119}">
      <dsp:nvSpPr>
        <dsp:cNvPr id="0" name=""/>
        <dsp:cNvSpPr/>
      </dsp:nvSpPr>
      <dsp:spPr>
        <a:xfrm>
          <a:off x="52042" y="2203742"/>
          <a:ext cx="628340" cy="628340"/>
        </a:xfrm>
        <a:prstGeom prst="ellipse">
          <a:avLst/>
        </a:prstGeom>
        <a:solidFill>
          <a:srgbClr val="007FBA"/>
        </a:solidFill>
        <a:ln>
          <a:noFill/>
        </a:ln>
        <a:effectLst/>
      </dsp:spPr>
      <dsp:style>
        <a:lnRef idx="0">
          <a:scrgbClr r="0" g="0" b="0"/>
        </a:lnRef>
        <a:fillRef idx="1">
          <a:scrgbClr r="0" g="0" b="0"/>
        </a:fillRef>
        <a:effectRef idx="0">
          <a:scrgbClr r="0" g="0" b="0"/>
        </a:effectRef>
        <a:fontRef idx="minor"/>
      </dsp:style>
    </dsp:sp>
    <dsp:sp modelId="{2F0234F8-818C-4411-AA02-4B8D90231C1F}">
      <dsp:nvSpPr>
        <dsp:cNvPr id="0" name=""/>
        <dsp:cNvSpPr/>
      </dsp:nvSpPr>
      <dsp:spPr>
        <a:xfrm>
          <a:off x="183993" y="2335693"/>
          <a:ext cx="364437" cy="364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4221D4-1BAE-4B03-AE30-A7430F30E8E4}">
      <dsp:nvSpPr>
        <dsp:cNvPr id="0" name=""/>
        <dsp:cNvSpPr/>
      </dsp:nvSpPr>
      <dsp:spPr>
        <a:xfrm>
          <a:off x="815026" y="2203742"/>
          <a:ext cx="1481087" cy="628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GB" sz="1200" b="0" i="0" kern="1200" dirty="0">
              <a:solidFill>
                <a:schemeClr val="tx1"/>
              </a:solidFill>
              <a:latin typeface="Segoe UI" panose="020B0502040204020203" pitchFamily="34" charset="0"/>
              <a:cs typeface="Segoe UI" panose="020B0502040204020203" pitchFamily="34" charset="0"/>
            </a:rPr>
            <a:t>Be welcoming and respectful </a:t>
          </a:r>
          <a:endParaRPr lang="en-US" sz="1200" b="0" i="0" kern="1200" dirty="0">
            <a:solidFill>
              <a:schemeClr val="tx1"/>
            </a:solidFill>
            <a:latin typeface="Segoe UI" panose="020B0502040204020203" pitchFamily="34" charset="0"/>
            <a:cs typeface="Segoe UI" panose="020B0502040204020203" pitchFamily="34" charset="0"/>
          </a:endParaRPr>
        </a:p>
      </dsp:txBody>
      <dsp:txXfrm>
        <a:off x="815026" y="2203742"/>
        <a:ext cx="1481087" cy="628340"/>
      </dsp:txXfrm>
    </dsp:sp>
    <dsp:sp modelId="{882AF8D8-D4F0-40A6-ACB1-8380FDDC4D9E}">
      <dsp:nvSpPr>
        <dsp:cNvPr id="0" name=""/>
        <dsp:cNvSpPr/>
      </dsp:nvSpPr>
      <dsp:spPr>
        <a:xfrm>
          <a:off x="2554182" y="2203742"/>
          <a:ext cx="628340" cy="628340"/>
        </a:xfrm>
        <a:prstGeom prst="ellipse">
          <a:avLst/>
        </a:prstGeom>
        <a:solidFill>
          <a:srgbClr val="007FBA"/>
        </a:solidFill>
        <a:ln>
          <a:noFill/>
        </a:ln>
        <a:effectLst/>
      </dsp:spPr>
      <dsp:style>
        <a:lnRef idx="0">
          <a:scrgbClr r="0" g="0" b="0"/>
        </a:lnRef>
        <a:fillRef idx="1">
          <a:scrgbClr r="0" g="0" b="0"/>
        </a:fillRef>
        <a:effectRef idx="0">
          <a:scrgbClr r="0" g="0" b="0"/>
        </a:effectRef>
        <a:fontRef idx="minor"/>
      </dsp:style>
    </dsp:sp>
    <dsp:sp modelId="{05803664-DDBE-41F0-9A59-E321E23F12DB}">
      <dsp:nvSpPr>
        <dsp:cNvPr id="0" name=""/>
        <dsp:cNvSpPr/>
      </dsp:nvSpPr>
      <dsp:spPr>
        <a:xfrm>
          <a:off x="2686133" y="2335693"/>
          <a:ext cx="364437" cy="36443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9A445E-030A-4E36-979F-D8859D430732}">
      <dsp:nvSpPr>
        <dsp:cNvPr id="0" name=""/>
        <dsp:cNvSpPr/>
      </dsp:nvSpPr>
      <dsp:spPr>
        <a:xfrm>
          <a:off x="3317166" y="2203742"/>
          <a:ext cx="1481087" cy="628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GB" sz="1200" b="0" i="0" kern="1200" dirty="0">
              <a:solidFill>
                <a:schemeClr val="tx1"/>
              </a:solidFill>
              <a:latin typeface="Segoe UI" panose="020B0502040204020203" pitchFamily="34" charset="0"/>
              <a:cs typeface="Segoe UI" panose="020B0502040204020203" pitchFamily="34" charset="0"/>
            </a:rPr>
            <a:t>Be open to all questions and viewpoints</a:t>
          </a:r>
          <a:endParaRPr lang="en-US" sz="1200" b="0" i="0" kern="1200" dirty="0">
            <a:solidFill>
              <a:schemeClr val="tx1"/>
            </a:solidFill>
            <a:latin typeface="Segoe UI" panose="020B0502040204020203" pitchFamily="34" charset="0"/>
            <a:cs typeface="Segoe UI" panose="020B0502040204020203" pitchFamily="34" charset="0"/>
          </a:endParaRPr>
        </a:p>
      </dsp:txBody>
      <dsp:txXfrm>
        <a:off x="3317166" y="2203742"/>
        <a:ext cx="1481087" cy="628340"/>
      </dsp:txXfrm>
    </dsp:sp>
    <dsp:sp modelId="{8C7DAC4B-63B4-413C-8E21-85189941754F}">
      <dsp:nvSpPr>
        <dsp:cNvPr id="0" name=""/>
        <dsp:cNvSpPr/>
      </dsp:nvSpPr>
      <dsp:spPr>
        <a:xfrm>
          <a:off x="52042" y="3688172"/>
          <a:ext cx="628340" cy="628340"/>
        </a:xfrm>
        <a:prstGeom prst="ellipse">
          <a:avLst/>
        </a:prstGeom>
        <a:solidFill>
          <a:srgbClr val="007FBA"/>
        </a:solidFill>
        <a:ln>
          <a:noFill/>
        </a:ln>
        <a:effectLst/>
      </dsp:spPr>
      <dsp:style>
        <a:lnRef idx="0">
          <a:scrgbClr r="0" g="0" b="0"/>
        </a:lnRef>
        <a:fillRef idx="1">
          <a:scrgbClr r="0" g="0" b="0"/>
        </a:fillRef>
        <a:effectRef idx="0">
          <a:scrgbClr r="0" g="0" b="0"/>
        </a:effectRef>
        <a:fontRef idx="minor"/>
      </dsp:style>
    </dsp:sp>
    <dsp:sp modelId="{D67B79EF-F78C-4905-A7DD-97956CF280AA}">
      <dsp:nvSpPr>
        <dsp:cNvPr id="0" name=""/>
        <dsp:cNvSpPr/>
      </dsp:nvSpPr>
      <dsp:spPr>
        <a:xfrm>
          <a:off x="183993" y="3820124"/>
          <a:ext cx="364437" cy="36443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D8776F-A85B-4685-B810-1F27616114E9}">
      <dsp:nvSpPr>
        <dsp:cNvPr id="0" name=""/>
        <dsp:cNvSpPr/>
      </dsp:nvSpPr>
      <dsp:spPr>
        <a:xfrm>
          <a:off x="815026" y="3688172"/>
          <a:ext cx="1481087" cy="628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GB" sz="1200" b="0" i="0" kern="1200" dirty="0">
              <a:solidFill>
                <a:schemeClr val="tx1"/>
              </a:solidFill>
              <a:latin typeface="Segoe UI" panose="020B0502040204020203" pitchFamily="34" charset="0"/>
              <a:cs typeface="Segoe UI" panose="020B0502040204020203" pitchFamily="34" charset="0"/>
            </a:rPr>
            <a:t>Be understanding of differences</a:t>
          </a:r>
          <a:endParaRPr lang="en-US" sz="1200" b="0" i="0" kern="1200" dirty="0">
            <a:solidFill>
              <a:schemeClr val="tx1"/>
            </a:solidFill>
            <a:latin typeface="Segoe UI" panose="020B0502040204020203" pitchFamily="34" charset="0"/>
            <a:cs typeface="Segoe UI" panose="020B0502040204020203" pitchFamily="34" charset="0"/>
          </a:endParaRPr>
        </a:p>
      </dsp:txBody>
      <dsp:txXfrm>
        <a:off x="815026" y="3688172"/>
        <a:ext cx="1481087" cy="628340"/>
      </dsp:txXfrm>
    </dsp:sp>
    <dsp:sp modelId="{DD86621E-7994-4DBF-93C4-2086DC743553}">
      <dsp:nvSpPr>
        <dsp:cNvPr id="0" name=""/>
        <dsp:cNvSpPr/>
      </dsp:nvSpPr>
      <dsp:spPr>
        <a:xfrm>
          <a:off x="2554182" y="3688172"/>
          <a:ext cx="628340" cy="628340"/>
        </a:xfrm>
        <a:prstGeom prst="ellipse">
          <a:avLst/>
        </a:prstGeom>
        <a:solidFill>
          <a:srgbClr val="007FBA"/>
        </a:solidFill>
        <a:ln>
          <a:noFill/>
        </a:ln>
        <a:effectLst/>
      </dsp:spPr>
      <dsp:style>
        <a:lnRef idx="0">
          <a:scrgbClr r="0" g="0" b="0"/>
        </a:lnRef>
        <a:fillRef idx="1">
          <a:scrgbClr r="0" g="0" b="0"/>
        </a:fillRef>
        <a:effectRef idx="0">
          <a:scrgbClr r="0" g="0" b="0"/>
        </a:effectRef>
        <a:fontRef idx="minor"/>
      </dsp:style>
    </dsp:sp>
    <dsp:sp modelId="{6C4F2C41-1DC2-40D7-91B7-1149D55C159D}">
      <dsp:nvSpPr>
        <dsp:cNvPr id="0" name=""/>
        <dsp:cNvSpPr/>
      </dsp:nvSpPr>
      <dsp:spPr>
        <a:xfrm>
          <a:off x="2686133" y="3820124"/>
          <a:ext cx="364437" cy="36443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F0EABE-4E8D-44A6-B1F7-DCFB01C33624}">
      <dsp:nvSpPr>
        <dsp:cNvPr id="0" name=""/>
        <dsp:cNvSpPr/>
      </dsp:nvSpPr>
      <dsp:spPr>
        <a:xfrm>
          <a:off x="3317166" y="3688172"/>
          <a:ext cx="1481087" cy="628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GB" sz="1200" b="0" i="0" u="none" kern="1200" dirty="0">
              <a:solidFill>
                <a:schemeClr val="tx1"/>
              </a:solidFill>
              <a:latin typeface="Segoe UI" panose="020B0502040204020203" pitchFamily="34" charset="0"/>
              <a:cs typeface="Segoe UI" panose="020B0502040204020203" pitchFamily="34" charset="0"/>
            </a:rPr>
            <a:t>Be kind</a:t>
          </a:r>
          <a:r>
            <a:rPr lang="en-GB" sz="1200" b="1" i="0" u="none" kern="1200" dirty="0">
              <a:solidFill>
                <a:schemeClr val="tx1"/>
              </a:solidFill>
              <a:latin typeface="Segoe UI" panose="020B0502040204020203" pitchFamily="34" charset="0"/>
              <a:cs typeface="Segoe UI" panose="020B0502040204020203" pitchFamily="34" charset="0"/>
            </a:rPr>
            <a:t> </a:t>
          </a:r>
          <a:r>
            <a:rPr lang="en-GB" sz="1200" b="0" i="0" u="none" kern="1200" dirty="0">
              <a:solidFill>
                <a:schemeClr val="tx1"/>
              </a:solidFill>
              <a:latin typeface="Segoe UI" panose="020B0502040204020203" pitchFamily="34" charset="0"/>
              <a:cs typeface="Segoe UI" panose="020B0502040204020203" pitchFamily="34" charset="0"/>
            </a:rPr>
            <a:t>and considerate to others</a:t>
          </a:r>
          <a:endParaRPr lang="en-US" sz="1200" b="0" i="0" kern="1200" dirty="0">
            <a:solidFill>
              <a:schemeClr val="tx1"/>
            </a:solidFill>
            <a:latin typeface="Segoe UI" panose="020B0502040204020203" pitchFamily="34" charset="0"/>
            <a:cs typeface="Segoe UI" panose="020B0502040204020203" pitchFamily="34" charset="0"/>
          </a:endParaRPr>
        </a:p>
      </dsp:txBody>
      <dsp:txXfrm>
        <a:off x="3317166" y="3688172"/>
        <a:ext cx="1481087" cy="6283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1577A5-032D-4469-BB24-5F620127665C}">
      <dsp:nvSpPr>
        <dsp:cNvPr id="0" name=""/>
        <dsp:cNvSpPr/>
      </dsp:nvSpPr>
      <dsp:spPr>
        <a:xfrm>
          <a:off x="0" y="2298"/>
          <a:ext cx="6912245" cy="1164691"/>
        </a:xfrm>
        <a:prstGeom prst="roundRect">
          <a:avLst>
            <a:gd name="adj" fmla="val 10000"/>
          </a:avLst>
        </a:prstGeom>
        <a:solidFill>
          <a:schemeClr val="bg1">
            <a:lumMod val="95000"/>
            <a:hueOff val="0"/>
            <a:satOff val="0"/>
            <a:lumOff val="0"/>
          </a:schemeClr>
        </a:solidFill>
        <a:ln>
          <a:noFill/>
        </a:ln>
        <a:effectLst/>
      </dsp:spPr>
      <dsp:style>
        <a:lnRef idx="0">
          <a:scrgbClr r="0" g="0" b="0"/>
        </a:lnRef>
        <a:fillRef idx="1">
          <a:scrgbClr r="0" g="0" b="0"/>
        </a:fillRef>
        <a:effectRef idx="0">
          <a:scrgbClr r="0" g="0" b="0"/>
        </a:effectRef>
        <a:fontRef idx="minor"/>
      </dsp:style>
    </dsp:sp>
    <dsp:sp modelId="{63561B39-0A57-4FA4-A87B-669BBAD6DF68}">
      <dsp:nvSpPr>
        <dsp:cNvPr id="0" name=""/>
        <dsp:cNvSpPr/>
      </dsp:nvSpPr>
      <dsp:spPr>
        <a:xfrm>
          <a:off x="352319" y="264353"/>
          <a:ext cx="640580" cy="6405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CAADA4-C95A-44C5-8AE0-321E40A73486}">
      <dsp:nvSpPr>
        <dsp:cNvPr id="0" name=""/>
        <dsp:cNvSpPr/>
      </dsp:nvSpPr>
      <dsp:spPr>
        <a:xfrm>
          <a:off x="1345219" y="2298"/>
          <a:ext cx="5567025" cy="1164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263" tIns="123263" rIns="123263" bIns="123263" numCol="1" spcCol="1270" anchor="ctr" anchorCtr="0">
          <a:noAutofit/>
        </a:bodyPr>
        <a:lstStyle/>
        <a:p>
          <a:pPr marL="0" lvl="0" indent="0" algn="l" defTabSz="977900">
            <a:lnSpc>
              <a:spcPct val="100000"/>
            </a:lnSpc>
            <a:spcBef>
              <a:spcPct val="0"/>
            </a:spcBef>
            <a:spcAft>
              <a:spcPct val="35000"/>
            </a:spcAft>
            <a:buNone/>
          </a:pPr>
          <a:r>
            <a:rPr lang="en-US" sz="2200" kern="1200" dirty="0">
              <a:latin typeface="Segoe UI" panose="020B0502040204020203" pitchFamily="34" charset="0"/>
              <a:cs typeface="Segoe UI" panose="020B0502040204020203" pitchFamily="34" charset="0"/>
            </a:rPr>
            <a:t>Data Science Lifecycle – Overview</a:t>
          </a:r>
        </a:p>
      </dsp:txBody>
      <dsp:txXfrm>
        <a:off x="1345219" y="2298"/>
        <a:ext cx="5567025" cy="1164691"/>
      </dsp:txXfrm>
    </dsp:sp>
    <dsp:sp modelId="{2B56C2D6-9049-440D-812D-B4FB0BF4313E}">
      <dsp:nvSpPr>
        <dsp:cNvPr id="0" name=""/>
        <dsp:cNvSpPr/>
      </dsp:nvSpPr>
      <dsp:spPr>
        <a:xfrm>
          <a:off x="0" y="1448927"/>
          <a:ext cx="6912245" cy="11646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AC5B60-BFA6-44E0-A978-47471EDD9BA7}">
      <dsp:nvSpPr>
        <dsp:cNvPr id="0" name=""/>
        <dsp:cNvSpPr/>
      </dsp:nvSpPr>
      <dsp:spPr>
        <a:xfrm>
          <a:off x="352319" y="1720218"/>
          <a:ext cx="640580" cy="6405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F43677-57C6-4C52-80ED-316DDF4A1389}">
      <dsp:nvSpPr>
        <dsp:cNvPr id="0" name=""/>
        <dsp:cNvSpPr/>
      </dsp:nvSpPr>
      <dsp:spPr>
        <a:xfrm>
          <a:off x="1345219" y="1458163"/>
          <a:ext cx="5567025" cy="1164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263" tIns="123263" rIns="123263" bIns="123263" numCol="1" spcCol="1270" anchor="ctr" anchorCtr="0">
          <a:noAutofit/>
        </a:bodyPr>
        <a:lstStyle/>
        <a:p>
          <a:pPr marL="0" lvl="0" indent="0" algn="l" defTabSz="977900">
            <a:lnSpc>
              <a:spcPct val="100000"/>
            </a:lnSpc>
            <a:spcBef>
              <a:spcPct val="0"/>
            </a:spcBef>
            <a:spcAft>
              <a:spcPct val="35000"/>
            </a:spcAft>
            <a:buNone/>
          </a:pPr>
          <a:r>
            <a:rPr lang="en-US" sz="2200" kern="1200" dirty="0">
              <a:latin typeface="Segoe UI"/>
              <a:cs typeface="Segoe UI"/>
            </a:rPr>
            <a:t>Data Processing &amp; Analysis</a:t>
          </a:r>
          <a:endParaRPr lang="en-US" sz="2200" kern="1200" dirty="0"/>
        </a:p>
      </dsp:txBody>
      <dsp:txXfrm>
        <a:off x="1345219" y="1458163"/>
        <a:ext cx="5567025" cy="1164691"/>
      </dsp:txXfrm>
    </dsp:sp>
    <dsp:sp modelId="{1DA4BB35-0D82-477E-AECC-71E7C0A73A2B}">
      <dsp:nvSpPr>
        <dsp:cNvPr id="0" name=""/>
        <dsp:cNvSpPr/>
      </dsp:nvSpPr>
      <dsp:spPr>
        <a:xfrm>
          <a:off x="0" y="2914027"/>
          <a:ext cx="6912245" cy="11646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D4A374-FEBB-4EA7-9AA2-2AD71E1D2F2B}">
      <dsp:nvSpPr>
        <dsp:cNvPr id="0" name=""/>
        <dsp:cNvSpPr/>
      </dsp:nvSpPr>
      <dsp:spPr>
        <a:xfrm>
          <a:off x="352319" y="3176083"/>
          <a:ext cx="640580" cy="6405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3D6F37-7C79-422B-A93C-E1CDFC97654F}">
      <dsp:nvSpPr>
        <dsp:cNvPr id="0" name=""/>
        <dsp:cNvSpPr/>
      </dsp:nvSpPr>
      <dsp:spPr>
        <a:xfrm>
          <a:off x="1345219" y="2914027"/>
          <a:ext cx="5567025" cy="1164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263" tIns="123263" rIns="123263" bIns="123263" numCol="1" spcCol="1270" anchor="ctr" anchorCtr="0">
          <a:noAutofit/>
        </a:bodyPr>
        <a:lstStyle/>
        <a:p>
          <a:pPr marL="0" lvl="0" indent="0" algn="l" defTabSz="977900">
            <a:lnSpc>
              <a:spcPct val="100000"/>
            </a:lnSpc>
            <a:spcBef>
              <a:spcPct val="0"/>
            </a:spcBef>
            <a:spcAft>
              <a:spcPct val="35000"/>
            </a:spcAft>
            <a:buNone/>
          </a:pPr>
          <a:r>
            <a:rPr lang="en-US" sz="2200" kern="1200" dirty="0">
              <a:latin typeface="Segoe UI"/>
              <a:cs typeface="Segoe UI"/>
            </a:rPr>
            <a:t>Machine Learning Algorithms</a:t>
          </a:r>
          <a:endParaRPr lang="en-AE" sz="2200" kern="1200" dirty="0">
            <a:latin typeface="Segoe UI"/>
            <a:cs typeface="Segoe UI"/>
          </a:endParaRPr>
        </a:p>
      </dsp:txBody>
      <dsp:txXfrm>
        <a:off x="1345219" y="2914027"/>
        <a:ext cx="5567025" cy="1164691"/>
      </dsp:txXfrm>
    </dsp:sp>
    <dsp:sp modelId="{B6227A5D-EAFB-4A73-AD16-52CCDAF90A87}">
      <dsp:nvSpPr>
        <dsp:cNvPr id="0" name=""/>
        <dsp:cNvSpPr/>
      </dsp:nvSpPr>
      <dsp:spPr>
        <a:xfrm>
          <a:off x="0" y="4369892"/>
          <a:ext cx="6912245" cy="11646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56BE0C-810A-4862-BC78-D45DC3E92A52}">
      <dsp:nvSpPr>
        <dsp:cNvPr id="0" name=""/>
        <dsp:cNvSpPr/>
      </dsp:nvSpPr>
      <dsp:spPr>
        <a:xfrm>
          <a:off x="352319" y="4631948"/>
          <a:ext cx="640580" cy="64058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922740-F3B3-4E1F-AA7C-D1C9A521D41A}">
      <dsp:nvSpPr>
        <dsp:cNvPr id="0" name=""/>
        <dsp:cNvSpPr/>
      </dsp:nvSpPr>
      <dsp:spPr>
        <a:xfrm>
          <a:off x="1345219" y="4369892"/>
          <a:ext cx="5567025" cy="1164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263" tIns="123263" rIns="123263" bIns="123263" numCol="1" spcCol="1270" anchor="ctr" anchorCtr="0">
          <a:noAutofit/>
        </a:bodyPr>
        <a:lstStyle/>
        <a:p>
          <a:pPr marL="0" lvl="0" indent="0" algn="l" defTabSz="977900">
            <a:lnSpc>
              <a:spcPct val="100000"/>
            </a:lnSpc>
            <a:spcBef>
              <a:spcPct val="0"/>
            </a:spcBef>
            <a:spcAft>
              <a:spcPct val="35000"/>
            </a:spcAft>
            <a:buNone/>
          </a:pPr>
          <a:r>
            <a:rPr lang="en-US" sz="2200" kern="1200" dirty="0">
              <a:latin typeface="Segoe UI"/>
              <a:cs typeface="Segoe UI"/>
            </a:rPr>
            <a:t>Example - walkthrough</a:t>
          </a:r>
          <a:endParaRPr lang="en-US" sz="2200" kern="1200" dirty="0"/>
        </a:p>
      </dsp:txBody>
      <dsp:txXfrm>
        <a:off x="1345219" y="4369892"/>
        <a:ext cx="5567025" cy="11646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2A2CD7-343B-443B-925D-55FF65650F14}">
      <dsp:nvSpPr>
        <dsp:cNvPr id="0" name=""/>
        <dsp:cNvSpPr/>
      </dsp:nvSpPr>
      <dsp:spPr>
        <a:xfrm>
          <a:off x="5438775" y="2316416"/>
          <a:ext cx="3847973" cy="667830"/>
        </a:xfrm>
        <a:custGeom>
          <a:avLst/>
          <a:gdLst/>
          <a:ahLst/>
          <a:cxnLst/>
          <a:rect l="0" t="0" r="0" b="0"/>
          <a:pathLst>
            <a:path>
              <a:moveTo>
                <a:pt x="0" y="0"/>
              </a:moveTo>
              <a:lnTo>
                <a:pt x="0" y="333915"/>
              </a:lnTo>
              <a:lnTo>
                <a:pt x="3847973" y="333915"/>
              </a:lnTo>
              <a:lnTo>
                <a:pt x="3847973" y="66783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4FE235-93BA-4B7C-A17F-1B01A2AB9FB9}">
      <dsp:nvSpPr>
        <dsp:cNvPr id="0" name=""/>
        <dsp:cNvSpPr/>
      </dsp:nvSpPr>
      <dsp:spPr>
        <a:xfrm>
          <a:off x="5393055" y="2316416"/>
          <a:ext cx="91440" cy="667830"/>
        </a:xfrm>
        <a:custGeom>
          <a:avLst/>
          <a:gdLst/>
          <a:ahLst/>
          <a:cxnLst/>
          <a:rect l="0" t="0" r="0" b="0"/>
          <a:pathLst>
            <a:path>
              <a:moveTo>
                <a:pt x="45720" y="0"/>
              </a:moveTo>
              <a:lnTo>
                <a:pt x="45720" y="66783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AD3DF46-B12E-40A8-ADCA-2B44DEB69EF9}">
      <dsp:nvSpPr>
        <dsp:cNvPr id="0" name=""/>
        <dsp:cNvSpPr/>
      </dsp:nvSpPr>
      <dsp:spPr>
        <a:xfrm>
          <a:off x="1590801" y="2316416"/>
          <a:ext cx="3847973" cy="667830"/>
        </a:xfrm>
        <a:custGeom>
          <a:avLst/>
          <a:gdLst/>
          <a:ahLst/>
          <a:cxnLst/>
          <a:rect l="0" t="0" r="0" b="0"/>
          <a:pathLst>
            <a:path>
              <a:moveTo>
                <a:pt x="3847973" y="0"/>
              </a:moveTo>
              <a:lnTo>
                <a:pt x="3847973" y="333915"/>
              </a:lnTo>
              <a:lnTo>
                <a:pt x="0" y="333915"/>
              </a:lnTo>
              <a:lnTo>
                <a:pt x="0" y="66783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D6493D-705C-4E24-8C92-565BDC301F7F}">
      <dsp:nvSpPr>
        <dsp:cNvPr id="0" name=""/>
        <dsp:cNvSpPr/>
      </dsp:nvSpPr>
      <dsp:spPr>
        <a:xfrm>
          <a:off x="3848703" y="726344"/>
          <a:ext cx="3180143" cy="1590071"/>
        </a:xfrm>
        <a:prstGeom prst="rect">
          <a:avLst/>
        </a:prstGeom>
        <a:solidFill>
          <a:schemeClr val="tx2">
            <a:lumMod val="60000"/>
            <a:lumOff val="4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Data science is an iterative process between:</a:t>
          </a:r>
        </a:p>
      </dsp:txBody>
      <dsp:txXfrm>
        <a:off x="3848703" y="726344"/>
        <a:ext cx="3180143" cy="1590071"/>
      </dsp:txXfrm>
    </dsp:sp>
    <dsp:sp modelId="{2842B199-2FC3-457A-AF56-FB2D08E141CD}">
      <dsp:nvSpPr>
        <dsp:cNvPr id="0" name=""/>
        <dsp:cNvSpPr/>
      </dsp:nvSpPr>
      <dsp:spPr>
        <a:xfrm>
          <a:off x="730" y="2984246"/>
          <a:ext cx="3180143" cy="1590071"/>
        </a:xfrm>
        <a:prstGeom prst="rect">
          <a:avLst/>
        </a:prstGeom>
        <a:solidFill>
          <a:schemeClr val="tx2">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The knowledge and understanding of what is today</a:t>
          </a:r>
        </a:p>
      </dsp:txBody>
      <dsp:txXfrm>
        <a:off x="730" y="2984246"/>
        <a:ext cx="3180143" cy="1590071"/>
      </dsp:txXfrm>
    </dsp:sp>
    <dsp:sp modelId="{E817A9D3-8A64-47E6-88B6-6349611B6AEB}">
      <dsp:nvSpPr>
        <dsp:cNvPr id="0" name=""/>
        <dsp:cNvSpPr/>
      </dsp:nvSpPr>
      <dsp:spPr>
        <a:xfrm>
          <a:off x="3848703" y="2984246"/>
          <a:ext cx="3180143" cy="1590071"/>
        </a:xfrm>
        <a:prstGeom prst="rect">
          <a:avLst/>
        </a:prstGeom>
        <a:solidFill>
          <a:schemeClr val="tx2">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a:t>Data that has been collected</a:t>
          </a:r>
        </a:p>
      </dsp:txBody>
      <dsp:txXfrm>
        <a:off x="3848703" y="2984246"/>
        <a:ext cx="3180143" cy="1590071"/>
      </dsp:txXfrm>
    </dsp:sp>
    <dsp:sp modelId="{BF865B9A-7D20-4BD3-B34D-9CDC6B5A3F47}">
      <dsp:nvSpPr>
        <dsp:cNvPr id="0" name=""/>
        <dsp:cNvSpPr/>
      </dsp:nvSpPr>
      <dsp:spPr>
        <a:xfrm>
          <a:off x="7696677" y="2984246"/>
          <a:ext cx="3180143" cy="1590071"/>
        </a:xfrm>
        <a:prstGeom prst="rect">
          <a:avLst/>
        </a:prstGeom>
        <a:solidFill>
          <a:schemeClr val="tx2">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Questions that are being asked</a:t>
          </a:r>
        </a:p>
      </dsp:txBody>
      <dsp:txXfrm>
        <a:off x="7696677" y="2984246"/>
        <a:ext cx="3180143" cy="159007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BDF1D0-27B8-4373-B49A-001969D5B568}">
      <dsp:nvSpPr>
        <dsp:cNvPr id="0" name=""/>
        <dsp:cNvSpPr/>
      </dsp:nvSpPr>
      <dsp:spPr>
        <a:xfrm>
          <a:off x="0" y="988600"/>
          <a:ext cx="3286125" cy="1971675"/>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Much of data management is essentially about extracting useful information from data</a:t>
          </a:r>
        </a:p>
      </dsp:txBody>
      <dsp:txXfrm>
        <a:off x="0" y="988600"/>
        <a:ext cx="3286125" cy="1971675"/>
      </dsp:txXfrm>
    </dsp:sp>
    <dsp:sp modelId="{89E0F480-6114-48F8-8EA1-77E2FDF83BD8}">
      <dsp:nvSpPr>
        <dsp:cNvPr id="0" name=""/>
        <dsp:cNvSpPr/>
      </dsp:nvSpPr>
      <dsp:spPr>
        <a:xfrm>
          <a:off x="3614737" y="988600"/>
          <a:ext cx="3286125" cy="1971675"/>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To do this, data must go through a data mining process to be able to get meaning out of it </a:t>
          </a:r>
        </a:p>
      </dsp:txBody>
      <dsp:txXfrm>
        <a:off x="3614737" y="988600"/>
        <a:ext cx="3286125" cy="1971675"/>
      </dsp:txXfrm>
    </dsp:sp>
    <dsp:sp modelId="{7DE92385-5003-44A0-BC8E-92E39CD52E7D}">
      <dsp:nvSpPr>
        <dsp:cNvPr id="0" name=""/>
        <dsp:cNvSpPr/>
      </dsp:nvSpPr>
      <dsp:spPr>
        <a:xfrm>
          <a:off x="7229475" y="988600"/>
          <a:ext cx="3286125" cy="1971675"/>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There are a wide range of approaches/techniques to do this. Its important to start with the most basic understanding of processing data</a:t>
          </a:r>
        </a:p>
      </dsp:txBody>
      <dsp:txXfrm>
        <a:off x="7229475" y="988600"/>
        <a:ext cx="3286125" cy="19716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AEF4C5-9E97-4ECC-B78D-80026473052D}">
      <dsp:nvSpPr>
        <dsp:cNvPr id="0" name=""/>
        <dsp:cNvSpPr/>
      </dsp:nvSpPr>
      <dsp:spPr>
        <a:xfrm>
          <a:off x="0" y="520"/>
          <a:ext cx="10515600" cy="121890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F01751-A21B-4687-8515-7620E8715F3C}">
      <dsp:nvSpPr>
        <dsp:cNvPr id="0" name=""/>
        <dsp:cNvSpPr/>
      </dsp:nvSpPr>
      <dsp:spPr>
        <a:xfrm>
          <a:off x="368717" y="274773"/>
          <a:ext cx="670396" cy="6703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t="6250" b="625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F27156-861F-4D6A-AE0C-02667A3FAC7C}">
      <dsp:nvSpPr>
        <dsp:cNvPr id="0" name=""/>
        <dsp:cNvSpPr/>
      </dsp:nvSpPr>
      <dsp:spPr>
        <a:xfrm>
          <a:off x="1407831" y="520"/>
          <a:ext cx="9107768" cy="1218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000" tIns="129000" rIns="129000" bIns="129000" numCol="1" spcCol="1270" anchor="ctr" anchorCtr="0">
          <a:noAutofit/>
        </a:bodyPr>
        <a:lstStyle/>
        <a:p>
          <a:pPr marL="0" lvl="0" indent="0" algn="l" defTabSz="889000">
            <a:lnSpc>
              <a:spcPct val="100000"/>
            </a:lnSpc>
            <a:spcBef>
              <a:spcPct val="0"/>
            </a:spcBef>
            <a:spcAft>
              <a:spcPct val="35000"/>
            </a:spcAft>
            <a:buNone/>
          </a:pPr>
          <a:r>
            <a:rPr lang="en-US" sz="2000" kern="1200" dirty="0"/>
            <a:t>Although many groups, organizations, and experts have different ways to approach data analysis, most of them can be distilled into a one-size-fits-all definition. </a:t>
          </a:r>
          <a:endParaRPr lang="en-AE" sz="2000" kern="1200" dirty="0"/>
        </a:p>
      </dsp:txBody>
      <dsp:txXfrm>
        <a:off x="1407831" y="520"/>
        <a:ext cx="9107768" cy="1218902"/>
      </dsp:txXfrm>
    </dsp:sp>
    <dsp:sp modelId="{89E9B4AE-BF37-4850-98AC-B95A1D10DA82}">
      <dsp:nvSpPr>
        <dsp:cNvPr id="0" name=""/>
        <dsp:cNvSpPr/>
      </dsp:nvSpPr>
      <dsp:spPr>
        <a:xfrm>
          <a:off x="0" y="1524148"/>
          <a:ext cx="10515600" cy="121890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ACD550-72B8-4989-8991-2BCBF0B2219F}">
      <dsp:nvSpPr>
        <dsp:cNvPr id="0" name=""/>
        <dsp:cNvSpPr/>
      </dsp:nvSpPr>
      <dsp:spPr>
        <a:xfrm>
          <a:off x="368717" y="1798401"/>
          <a:ext cx="670396" cy="6703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F7A002-48E6-4682-B7EA-CF5E394D8C1D}">
      <dsp:nvSpPr>
        <dsp:cNvPr id="0" name=""/>
        <dsp:cNvSpPr/>
      </dsp:nvSpPr>
      <dsp:spPr>
        <a:xfrm>
          <a:off x="1407831" y="1524148"/>
          <a:ext cx="9107768" cy="1218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000" tIns="129000" rIns="129000" bIns="129000" numCol="1" spcCol="1270" anchor="ctr" anchorCtr="0">
          <a:noAutofit/>
        </a:bodyPr>
        <a:lstStyle/>
        <a:p>
          <a:pPr marL="0" lvl="0" indent="0" algn="l" defTabSz="889000">
            <a:lnSpc>
              <a:spcPct val="100000"/>
            </a:lnSpc>
            <a:spcBef>
              <a:spcPct val="0"/>
            </a:spcBef>
            <a:spcAft>
              <a:spcPct val="35000"/>
            </a:spcAft>
            <a:buNone/>
          </a:pPr>
          <a:r>
            <a:rPr lang="en-US" sz="2000" kern="1200" dirty="0"/>
            <a:t>Data analysis is the process of cleaning, changing, processing raw data, and extracting actionable, relevant information that helps businesses make informed decisions.</a:t>
          </a:r>
        </a:p>
      </dsp:txBody>
      <dsp:txXfrm>
        <a:off x="1407831" y="1524148"/>
        <a:ext cx="9107768" cy="1218902"/>
      </dsp:txXfrm>
    </dsp:sp>
    <dsp:sp modelId="{933C3FFE-4F3A-41F2-9D0A-59CAD2FA19C0}">
      <dsp:nvSpPr>
        <dsp:cNvPr id="0" name=""/>
        <dsp:cNvSpPr/>
      </dsp:nvSpPr>
      <dsp:spPr>
        <a:xfrm>
          <a:off x="0" y="3047776"/>
          <a:ext cx="10515600" cy="121890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4B2BE3-02D2-4039-AEE1-2CF4236958FF}">
      <dsp:nvSpPr>
        <dsp:cNvPr id="0" name=""/>
        <dsp:cNvSpPr/>
      </dsp:nvSpPr>
      <dsp:spPr>
        <a:xfrm>
          <a:off x="368717" y="3322029"/>
          <a:ext cx="670396" cy="6703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33A8F0-7CBF-4916-B897-17A19012A273}">
      <dsp:nvSpPr>
        <dsp:cNvPr id="0" name=""/>
        <dsp:cNvSpPr/>
      </dsp:nvSpPr>
      <dsp:spPr>
        <a:xfrm>
          <a:off x="1407831" y="3047776"/>
          <a:ext cx="9107768" cy="1218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000" tIns="129000" rIns="129000" bIns="129000" numCol="1" spcCol="1270" anchor="ctr" anchorCtr="0">
          <a:noAutofit/>
        </a:bodyPr>
        <a:lstStyle/>
        <a:p>
          <a:pPr marL="0" lvl="0" indent="0" algn="l" defTabSz="889000">
            <a:lnSpc>
              <a:spcPct val="100000"/>
            </a:lnSpc>
            <a:spcBef>
              <a:spcPct val="0"/>
            </a:spcBef>
            <a:spcAft>
              <a:spcPct val="35000"/>
            </a:spcAft>
            <a:buNone/>
          </a:pPr>
          <a:r>
            <a:rPr lang="en-US" sz="2000" kern="1200" dirty="0"/>
            <a:t>The procedure helps reduce the risks inherent in decision-making by providing useful insights and statistics, often presented in charts, images, tables, and graphs.</a:t>
          </a:r>
        </a:p>
      </dsp:txBody>
      <dsp:txXfrm>
        <a:off x="1407831" y="3047776"/>
        <a:ext cx="9107768" cy="12189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8EA440-3ACC-4A4B-A90F-C5A22A67420F}">
      <dsp:nvSpPr>
        <dsp:cNvPr id="0" name=""/>
        <dsp:cNvSpPr/>
      </dsp:nvSpPr>
      <dsp:spPr>
        <a:xfrm>
          <a:off x="1212569" y="987197"/>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FAD32C-DCDA-4B63-B24C-0108A330CD80}">
      <dsp:nvSpPr>
        <dsp:cNvPr id="0" name=""/>
        <dsp:cNvSpPr/>
      </dsp:nvSpPr>
      <dsp:spPr>
        <a:xfrm>
          <a:off x="417971"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pPr>
          <a:r>
            <a:rPr lang="en-US" sz="3200" kern="1200" dirty="0"/>
            <a:t>Model Selection</a:t>
          </a:r>
          <a:endParaRPr lang="en-AE" sz="3200" kern="1200" dirty="0"/>
        </a:p>
      </dsp:txBody>
      <dsp:txXfrm>
        <a:off x="417971" y="2644140"/>
        <a:ext cx="2889450" cy="720000"/>
      </dsp:txXfrm>
    </dsp:sp>
    <dsp:sp modelId="{74463946-601F-47AE-8B28-32483E1BCA37}">
      <dsp:nvSpPr>
        <dsp:cNvPr id="0" name=""/>
        <dsp:cNvSpPr/>
      </dsp:nvSpPr>
      <dsp:spPr>
        <a:xfrm>
          <a:off x="4607673" y="987197"/>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46E16A-516A-482A-9AE1-24226ABB6D2C}">
      <dsp:nvSpPr>
        <dsp:cNvPr id="0" name=""/>
        <dsp:cNvSpPr/>
      </dsp:nvSpPr>
      <dsp:spPr>
        <a:xfrm>
          <a:off x="3813074"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pPr>
          <a:r>
            <a:rPr lang="en-US" sz="3200" kern="1200" dirty="0"/>
            <a:t>Model Training</a:t>
          </a:r>
          <a:endParaRPr lang="en-AE" sz="3200" kern="1200" dirty="0"/>
        </a:p>
      </dsp:txBody>
      <dsp:txXfrm>
        <a:off x="3813074" y="2644140"/>
        <a:ext cx="2889450" cy="720000"/>
      </dsp:txXfrm>
    </dsp:sp>
    <dsp:sp modelId="{6CE12075-635D-4866-B6C7-2D348852FD7E}">
      <dsp:nvSpPr>
        <dsp:cNvPr id="0" name=""/>
        <dsp:cNvSpPr/>
      </dsp:nvSpPr>
      <dsp:spPr>
        <a:xfrm>
          <a:off x="8002777" y="987197"/>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561B26-5052-4795-9D8F-C26B9A1CD76C}">
      <dsp:nvSpPr>
        <dsp:cNvPr id="0" name=""/>
        <dsp:cNvSpPr/>
      </dsp:nvSpPr>
      <dsp:spPr>
        <a:xfrm>
          <a:off x="7208178"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pPr>
          <a:r>
            <a:rPr lang="en-US" sz="3200" kern="1200" dirty="0"/>
            <a:t>Model Evaluation</a:t>
          </a:r>
          <a:endParaRPr lang="en-AE" sz="3200" kern="1200" dirty="0"/>
        </a:p>
      </dsp:txBody>
      <dsp:txXfrm>
        <a:off x="7208178" y="2644140"/>
        <a:ext cx="28894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96C1CA-6024-4D0D-9B54-CD5D88D1C195}" type="datetimeFigureOut">
              <a:rPr lang="en-AE" smtClean="0"/>
              <a:t>25/08/2022</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57A714-BC8E-4F91-AC4E-9B98345D43DA}" type="slidenum">
              <a:rPr lang="en-AE" smtClean="0"/>
              <a:t>‹#›</a:t>
            </a:fld>
            <a:endParaRPr lang="en-AE"/>
          </a:p>
        </p:txBody>
      </p:sp>
    </p:spTree>
    <p:extLst>
      <p:ext uri="{BB962C8B-B14F-4D97-AF65-F5344CB8AC3E}">
        <p14:creationId xmlns:p14="http://schemas.microsoft.com/office/powerpoint/2010/main" val="732837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we get into it a quick word on our code of conduct. </a:t>
            </a:r>
          </a:p>
          <a:p>
            <a:endParaRPr lang="en-GB" dirty="0"/>
          </a:p>
          <a:p>
            <a:r>
              <a:rPr lang="en-GB" dirty="0"/>
              <a:t>The key thing to take out here is to be respectful of other people’s views, understanding of differences and kind and considerate in the way you engage. </a:t>
            </a:r>
          </a:p>
          <a:p>
            <a:endParaRPr lang="en-GB" dirty="0"/>
          </a:p>
          <a:p>
            <a:r>
              <a:rPr lang="en-GB" dirty="0"/>
              <a:t>The chat will be open throughout and we do encourage you all to participate. </a:t>
            </a:r>
          </a:p>
          <a:p>
            <a:endParaRPr lang="en-GB" dirty="0"/>
          </a:p>
          <a:p>
            <a:r>
              <a:rPr lang="en-GB" dirty="0"/>
              <a:t>And with that, I will hand over to Ben. </a:t>
            </a:r>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8B30A2-B2EC-EB45-96A6-4ADB444348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4992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8B30A2-B2EC-EB45-96A6-4ADB444348B5}" type="slidenum">
              <a:rPr lang="en-US" smtClean="0"/>
              <a:t>33</a:t>
            </a:fld>
            <a:endParaRPr lang="en-US"/>
          </a:p>
        </p:txBody>
      </p:sp>
    </p:spTree>
    <p:extLst>
      <p:ext uri="{BB962C8B-B14F-4D97-AF65-F5344CB8AC3E}">
        <p14:creationId xmlns:p14="http://schemas.microsoft.com/office/powerpoint/2010/main" val="595184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8B30A2-B2EC-EB45-96A6-4ADB444348B5}" type="slidenum">
              <a:rPr lang="en-US" smtClean="0"/>
              <a:t>37</a:t>
            </a:fld>
            <a:endParaRPr lang="en-US"/>
          </a:p>
        </p:txBody>
      </p:sp>
    </p:spTree>
    <p:extLst>
      <p:ext uri="{BB962C8B-B14F-4D97-AF65-F5344CB8AC3E}">
        <p14:creationId xmlns:p14="http://schemas.microsoft.com/office/powerpoint/2010/main" val="2660643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8B30A2-B2EC-EB45-96A6-4ADB444348B5}" type="slidenum">
              <a:rPr lang="en-US" smtClean="0"/>
              <a:t>45</a:t>
            </a:fld>
            <a:endParaRPr lang="en-US"/>
          </a:p>
        </p:txBody>
      </p:sp>
    </p:spTree>
    <p:extLst>
      <p:ext uri="{BB962C8B-B14F-4D97-AF65-F5344CB8AC3E}">
        <p14:creationId xmlns:p14="http://schemas.microsoft.com/office/powerpoint/2010/main" val="1968674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8B30A2-B2EC-EB45-96A6-4ADB444348B5}" type="slidenum">
              <a:rPr lang="en-US" smtClean="0"/>
              <a:t>49</a:t>
            </a:fld>
            <a:endParaRPr lang="en-US"/>
          </a:p>
        </p:txBody>
      </p:sp>
    </p:spTree>
    <p:extLst>
      <p:ext uri="{BB962C8B-B14F-4D97-AF65-F5344CB8AC3E}">
        <p14:creationId xmlns:p14="http://schemas.microsoft.com/office/powerpoint/2010/main" val="21402267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8B30A2-B2EC-EB45-96A6-4ADB444348B5}" type="slidenum">
              <a:rPr lang="en-US" smtClean="0"/>
              <a:t>56</a:t>
            </a:fld>
            <a:endParaRPr lang="en-US"/>
          </a:p>
        </p:txBody>
      </p:sp>
    </p:spTree>
    <p:extLst>
      <p:ext uri="{BB962C8B-B14F-4D97-AF65-F5344CB8AC3E}">
        <p14:creationId xmlns:p14="http://schemas.microsoft.com/office/powerpoint/2010/main" val="60963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8B30A2-B2EC-EB45-96A6-4ADB444348B5}" type="slidenum">
              <a:rPr lang="en-US" smtClean="0"/>
              <a:t>58</a:t>
            </a:fld>
            <a:endParaRPr lang="en-US"/>
          </a:p>
        </p:txBody>
      </p:sp>
    </p:spTree>
    <p:extLst>
      <p:ext uri="{BB962C8B-B14F-4D97-AF65-F5344CB8AC3E}">
        <p14:creationId xmlns:p14="http://schemas.microsoft.com/office/powerpoint/2010/main" val="2028634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8B30A2-B2EC-EB45-96A6-4ADB444348B5}" type="slidenum">
              <a:rPr lang="en-US" smtClean="0"/>
              <a:t>6</a:t>
            </a:fld>
            <a:endParaRPr lang="en-US"/>
          </a:p>
        </p:txBody>
      </p:sp>
    </p:spTree>
    <p:extLst>
      <p:ext uri="{BB962C8B-B14F-4D97-AF65-F5344CB8AC3E}">
        <p14:creationId xmlns:p14="http://schemas.microsoft.com/office/powerpoint/2010/main" val="2346825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8B30A2-B2EC-EB45-96A6-4ADB444348B5}" type="slidenum">
              <a:rPr lang="en-US" smtClean="0"/>
              <a:t>8</a:t>
            </a:fld>
            <a:endParaRPr lang="en-US"/>
          </a:p>
        </p:txBody>
      </p:sp>
    </p:spTree>
    <p:extLst>
      <p:ext uri="{BB962C8B-B14F-4D97-AF65-F5344CB8AC3E}">
        <p14:creationId xmlns:p14="http://schemas.microsoft.com/office/powerpoint/2010/main" val="260816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8B30A2-B2EC-EB45-96A6-4ADB444348B5}" type="slidenum">
              <a:rPr lang="en-US" smtClean="0"/>
              <a:t>11</a:t>
            </a:fld>
            <a:endParaRPr lang="en-US"/>
          </a:p>
        </p:txBody>
      </p:sp>
    </p:spTree>
    <p:extLst>
      <p:ext uri="{BB962C8B-B14F-4D97-AF65-F5344CB8AC3E}">
        <p14:creationId xmlns:p14="http://schemas.microsoft.com/office/powerpoint/2010/main" val="3370831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8B30A2-B2EC-EB45-96A6-4ADB444348B5}" type="slidenum">
              <a:rPr lang="en-US" smtClean="0"/>
              <a:t>13</a:t>
            </a:fld>
            <a:endParaRPr lang="en-US"/>
          </a:p>
        </p:txBody>
      </p:sp>
    </p:spTree>
    <p:extLst>
      <p:ext uri="{BB962C8B-B14F-4D97-AF65-F5344CB8AC3E}">
        <p14:creationId xmlns:p14="http://schemas.microsoft.com/office/powerpoint/2010/main" val="2166221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8B30A2-B2EC-EB45-96A6-4ADB444348B5}" type="slidenum">
              <a:rPr lang="en-US" smtClean="0"/>
              <a:t>15</a:t>
            </a:fld>
            <a:endParaRPr lang="en-US"/>
          </a:p>
        </p:txBody>
      </p:sp>
    </p:spTree>
    <p:extLst>
      <p:ext uri="{BB962C8B-B14F-4D97-AF65-F5344CB8AC3E}">
        <p14:creationId xmlns:p14="http://schemas.microsoft.com/office/powerpoint/2010/main" val="2944515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8B30A2-B2EC-EB45-96A6-4ADB444348B5}" type="slidenum">
              <a:rPr lang="en-US" smtClean="0"/>
              <a:t>18</a:t>
            </a:fld>
            <a:endParaRPr lang="en-US"/>
          </a:p>
        </p:txBody>
      </p:sp>
    </p:spTree>
    <p:extLst>
      <p:ext uri="{BB962C8B-B14F-4D97-AF65-F5344CB8AC3E}">
        <p14:creationId xmlns:p14="http://schemas.microsoft.com/office/powerpoint/2010/main" val="121057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8B30A2-B2EC-EB45-96A6-4ADB444348B5}" type="slidenum">
              <a:rPr lang="en-US" smtClean="0"/>
              <a:t>22</a:t>
            </a:fld>
            <a:endParaRPr lang="en-US"/>
          </a:p>
        </p:txBody>
      </p:sp>
    </p:spTree>
    <p:extLst>
      <p:ext uri="{BB962C8B-B14F-4D97-AF65-F5344CB8AC3E}">
        <p14:creationId xmlns:p14="http://schemas.microsoft.com/office/powerpoint/2010/main" val="3468253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8B30A2-B2EC-EB45-96A6-4ADB444348B5}" type="slidenum">
              <a:rPr lang="en-US" smtClean="0"/>
              <a:t>24</a:t>
            </a:fld>
            <a:endParaRPr lang="en-US"/>
          </a:p>
        </p:txBody>
      </p:sp>
    </p:spTree>
    <p:extLst>
      <p:ext uri="{BB962C8B-B14F-4D97-AF65-F5344CB8AC3E}">
        <p14:creationId xmlns:p14="http://schemas.microsoft.com/office/powerpoint/2010/main" val="863824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A481C-6BE4-3FAE-D0B8-EC7D79C049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E"/>
          </a:p>
        </p:txBody>
      </p:sp>
      <p:sp>
        <p:nvSpPr>
          <p:cNvPr id="3" name="Subtitle 2">
            <a:extLst>
              <a:ext uri="{FF2B5EF4-FFF2-40B4-BE49-F238E27FC236}">
                <a16:creationId xmlns:a16="http://schemas.microsoft.com/office/drawing/2014/main" id="{7CDC516B-929A-42C5-E9B8-0D48439680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E"/>
          </a:p>
        </p:txBody>
      </p:sp>
      <p:sp>
        <p:nvSpPr>
          <p:cNvPr id="4" name="Date Placeholder 3">
            <a:extLst>
              <a:ext uri="{FF2B5EF4-FFF2-40B4-BE49-F238E27FC236}">
                <a16:creationId xmlns:a16="http://schemas.microsoft.com/office/drawing/2014/main" id="{ACA5C8C8-B2D8-9B50-144E-2A241C6FC702}"/>
              </a:ext>
            </a:extLst>
          </p:cNvPr>
          <p:cNvSpPr>
            <a:spLocks noGrp="1"/>
          </p:cNvSpPr>
          <p:nvPr>
            <p:ph type="dt" sz="half" idx="10"/>
          </p:nvPr>
        </p:nvSpPr>
        <p:spPr/>
        <p:txBody>
          <a:bodyPr/>
          <a:lstStyle/>
          <a:p>
            <a:fld id="{E7CBDD35-7CA1-49CF-A5EE-ED494EF309A9}" type="datetimeFigureOut">
              <a:rPr lang="en-AE" smtClean="0"/>
              <a:t>25/08/2022</a:t>
            </a:fld>
            <a:endParaRPr lang="en-AE"/>
          </a:p>
        </p:txBody>
      </p:sp>
      <p:sp>
        <p:nvSpPr>
          <p:cNvPr id="5" name="Footer Placeholder 4">
            <a:extLst>
              <a:ext uri="{FF2B5EF4-FFF2-40B4-BE49-F238E27FC236}">
                <a16:creationId xmlns:a16="http://schemas.microsoft.com/office/drawing/2014/main" id="{B19C8CAA-2BF3-2678-72C4-4AC128A30CF3}"/>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2046319C-3729-AADD-59BB-3199EBC89362}"/>
              </a:ext>
            </a:extLst>
          </p:cNvPr>
          <p:cNvSpPr>
            <a:spLocks noGrp="1"/>
          </p:cNvSpPr>
          <p:nvPr>
            <p:ph type="sldNum" sz="quarter" idx="12"/>
          </p:nvPr>
        </p:nvSpPr>
        <p:spPr/>
        <p:txBody>
          <a:bodyPr/>
          <a:lstStyle/>
          <a:p>
            <a:fld id="{28A57E7A-654F-4E78-B9F4-A3717AC65171}" type="slidenum">
              <a:rPr lang="en-AE" smtClean="0"/>
              <a:t>‹#›</a:t>
            </a:fld>
            <a:endParaRPr lang="en-AE"/>
          </a:p>
        </p:txBody>
      </p:sp>
    </p:spTree>
    <p:extLst>
      <p:ext uri="{BB962C8B-B14F-4D97-AF65-F5344CB8AC3E}">
        <p14:creationId xmlns:p14="http://schemas.microsoft.com/office/powerpoint/2010/main" val="3375043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554A1-33C9-AB48-E876-F7088F229E1F}"/>
              </a:ext>
            </a:extLst>
          </p:cNvPr>
          <p:cNvSpPr>
            <a:spLocks noGrp="1"/>
          </p:cNvSpPr>
          <p:nvPr>
            <p:ph type="title"/>
          </p:nvPr>
        </p:nvSpPr>
        <p:spPr/>
        <p:txBody>
          <a:body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CA05657E-AD35-1E71-1594-8A0D2C97EF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27D904CE-F38B-6639-D649-85E7840700F5}"/>
              </a:ext>
            </a:extLst>
          </p:cNvPr>
          <p:cNvSpPr>
            <a:spLocks noGrp="1"/>
          </p:cNvSpPr>
          <p:nvPr>
            <p:ph type="dt" sz="half" idx="10"/>
          </p:nvPr>
        </p:nvSpPr>
        <p:spPr/>
        <p:txBody>
          <a:bodyPr/>
          <a:lstStyle/>
          <a:p>
            <a:fld id="{E7CBDD35-7CA1-49CF-A5EE-ED494EF309A9}" type="datetimeFigureOut">
              <a:rPr lang="en-AE" smtClean="0"/>
              <a:t>25/08/2022</a:t>
            </a:fld>
            <a:endParaRPr lang="en-AE"/>
          </a:p>
        </p:txBody>
      </p:sp>
      <p:sp>
        <p:nvSpPr>
          <p:cNvPr id="5" name="Footer Placeholder 4">
            <a:extLst>
              <a:ext uri="{FF2B5EF4-FFF2-40B4-BE49-F238E27FC236}">
                <a16:creationId xmlns:a16="http://schemas.microsoft.com/office/drawing/2014/main" id="{00614B6B-FE0D-68A8-D660-1D61CF66A1B9}"/>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502A83D5-BCE3-2A38-8237-862BF98CA09B}"/>
              </a:ext>
            </a:extLst>
          </p:cNvPr>
          <p:cNvSpPr>
            <a:spLocks noGrp="1"/>
          </p:cNvSpPr>
          <p:nvPr>
            <p:ph type="sldNum" sz="quarter" idx="12"/>
          </p:nvPr>
        </p:nvSpPr>
        <p:spPr/>
        <p:txBody>
          <a:bodyPr/>
          <a:lstStyle/>
          <a:p>
            <a:fld id="{28A57E7A-654F-4E78-B9F4-A3717AC65171}" type="slidenum">
              <a:rPr lang="en-AE" smtClean="0"/>
              <a:t>‹#›</a:t>
            </a:fld>
            <a:endParaRPr lang="en-AE"/>
          </a:p>
        </p:txBody>
      </p:sp>
    </p:spTree>
    <p:extLst>
      <p:ext uri="{BB962C8B-B14F-4D97-AF65-F5344CB8AC3E}">
        <p14:creationId xmlns:p14="http://schemas.microsoft.com/office/powerpoint/2010/main" val="2469238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6C062D-D652-B1FE-1455-FD322269747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A9D45C22-DFF6-AB33-0BBA-1EBEC695D3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C1134961-5753-4872-DC3C-8A7EB0B4CB09}"/>
              </a:ext>
            </a:extLst>
          </p:cNvPr>
          <p:cNvSpPr>
            <a:spLocks noGrp="1"/>
          </p:cNvSpPr>
          <p:nvPr>
            <p:ph type="dt" sz="half" idx="10"/>
          </p:nvPr>
        </p:nvSpPr>
        <p:spPr/>
        <p:txBody>
          <a:bodyPr/>
          <a:lstStyle/>
          <a:p>
            <a:fld id="{E7CBDD35-7CA1-49CF-A5EE-ED494EF309A9}" type="datetimeFigureOut">
              <a:rPr lang="en-AE" smtClean="0"/>
              <a:t>25/08/2022</a:t>
            </a:fld>
            <a:endParaRPr lang="en-AE"/>
          </a:p>
        </p:txBody>
      </p:sp>
      <p:sp>
        <p:nvSpPr>
          <p:cNvPr id="5" name="Footer Placeholder 4">
            <a:extLst>
              <a:ext uri="{FF2B5EF4-FFF2-40B4-BE49-F238E27FC236}">
                <a16:creationId xmlns:a16="http://schemas.microsoft.com/office/drawing/2014/main" id="{9D984484-D5AC-86F7-3CC7-A620B3F45199}"/>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6EFBFBD1-B69D-EAB4-6936-E867BB424121}"/>
              </a:ext>
            </a:extLst>
          </p:cNvPr>
          <p:cNvSpPr>
            <a:spLocks noGrp="1"/>
          </p:cNvSpPr>
          <p:nvPr>
            <p:ph type="sldNum" sz="quarter" idx="12"/>
          </p:nvPr>
        </p:nvSpPr>
        <p:spPr/>
        <p:txBody>
          <a:bodyPr/>
          <a:lstStyle/>
          <a:p>
            <a:fld id="{28A57E7A-654F-4E78-B9F4-A3717AC65171}" type="slidenum">
              <a:rPr lang="en-AE" smtClean="0"/>
              <a:t>‹#›</a:t>
            </a:fld>
            <a:endParaRPr lang="en-AE"/>
          </a:p>
        </p:txBody>
      </p:sp>
    </p:spTree>
    <p:extLst>
      <p:ext uri="{BB962C8B-B14F-4D97-AF65-F5344CB8AC3E}">
        <p14:creationId xmlns:p14="http://schemas.microsoft.com/office/powerpoint/2010/main" val="5246966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Tit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269239" y="2084172"/>
            <a:ext cx="11653523" cy="724246"/>
          </a:xfrm>
          <a:noFill/>
        </p:spPr>
        <p:txBody>
          <a:bodyPr tIns="91440" bIns="91440" anchor="t" anchorCtr="0">
            <a:spAutoFit/>
          </a:bodyPr>
          <a:lstStyle>
            <a:lvl1pPr>
              <a:defRPr sz="392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893574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With Bullets">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p>
        </p:txBody>
      </p:sp>
      <p:sp>
        <p:nvSpPr>
          <p:cNvPr id="3" name="Text Placeholder 2"/>
          <p:cNvSpPr>
            <a:spLocks noGrp="1"/>
          </p:cNvSpPr>
          <p:nvPr>
            <p:ph type="body" sz="quarter" idx="10" hasCustomPrompt="1"/>
          </p:nvPr>
        </p:nvSpPr>
        <p:spPr>
          <a:xfrm>
            <a:off x="267683" y="1084506"/>
            <a:ext cx="11655078" cy="1317284"/>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0577034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1" r="34724"/>
          <a:stretch/>
        </p:blipFill>
        <p:spPr>
          <a:xfrm flipH="1">
            <a:off x="4058653" y="0"/>
            <a:ext cx="8133347" cy="6854148"/>
          </a:xfrm>
          <a:prstGeom prst="rect">
            <a:avLst/>
          </a:prstGeom>
        </p:spPr>
      </p:pic>
      <p:pic>
        <p:nvPicPr>
          <p:cNvPr id="5" name="Picture 4"/>
          <p:cNvPicPr>
            <a:picLocks noChangeAspect="1"/>
          </p:cNvPicPr>
          <p:nvPr userDrawn="1"/>
        </p:nvPicPr>
        <p:blipFill rotWithShape="1">
          <a:blip r:embed="rId3">
            <a:extLst>
              <a:ext uri="{28A0092B-C50C-407E-A947-70E740481C1C}">
                <a14:useLocalDpi xmlns:a14="http://schemas.microsoft.com/office/drawing/2010/main" val="0"/>
              </a:ext>
            </a:extLst>
          </a:blip>
          <a:srcRect r="3290"/>
          <a:stretch/>
        </p:blipFill>
        <p:spPr>
          <a:xfrm>
            <a:off x="0" y="0"/>
            <a:ext cx="11790947" cy="6858000"/>
          </a:xfrm>
          <a:prstGeom prst="rect">
            <a:avLst/>
          </a:prstGeom>
        </p:spPr>
      </p:pic>
      <p:sp>
        <p:nvSpPr>
          <p:cNvPr id="4" name="Title 1"/>
          <p:cNvSpPr>
            <a:spLocks noGrp="1"/>
          </p:cNvSpPr>
          <p:nvPr>
            <p:ph type="title" hasCustomPrompt="1"/>
          </p:nvPr>
        </p:nvSpPr>
        <p:spPr>
          <a:xfrm>
            <a:off x="269303" y="2629243"/>
            <a:ext cx="6644844" cy="1793104"/>
          </a:xfrm>
          <a:noFill/>
        </p:spPr>
        <p:txBody>
          <a:bodyPr lIns="146304" tIns="91440" rIns="146304" bIns="91440" anchor="t" anchorCtr="0"/>
          <a:lstStyle>
            <a:lvl1pPr>
              <a:defRPr sz="5294" spc="-98" baseline="0">
                <a:solidFill>
                  <a:srgbClr val="00B0F0"/>
                </a:solidFill>
              </a:defRPr>
            </a:lvl1pPr>
          </a:lstStyle>
          <a:p>
            <a:r>
              <a:rPr lang="en-US"/>
              <a:t>Title Page</a:t>
            </a:r>
          </a:p>
        </p:txBody>
      </p:sp>
    </p:spTree>
    <p:extLst>
      <p:ext uri="{BB962C8B-B14F-4D97-AF65-F5344CB8AC3E}">
        <p14:creationId xmlns:p14="http://schemas.microsoft.com/office/powerpoint/2010/main" val="340346950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Walkin (event name)">
    <p:bg>
      <p:bgPr>
        <a:solidFill>
          <a:schemeClr val="tx1"/>
        </a:solidFill>
        <a:effectLst/>
      </p:bgPr>
    </p:bg>
    <p:spTree>
      <p:nvGrpSpPr>
        <p:cNvPr id="1" name=""/>
        <p:cNvGrpSpPr/>
        <p:nvPr/>
      </p:nvGrpSpPr>
      <p:grpSpPr>
        <a:xfrm>
          <a:off x="0" y="0"/>
          <a:ext cx="0" cy="0"/>
          <a:chOff x="0" y="0"/>
          <a:chExt cx="0" cy="0"/>
        </a:xfrm>
      </p:grpSpPr>
      <p:pic>
        <p:nvPicPr>
          <p:cNvPr id="6" name="Picture 5"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1"/>
          <p:cNvSpPr>
            <a:spLocks noGrp="1"/>
          </p:cNvSpPr>
          <p:nvPr>
            <p:ph type="title" hasCustomPrompt="1"/>
          </p:nvPr>
        </p:nvSpPr>
        <p:spPr>
          <a:xfrm>
            <a:off x="269302" y="2629243"/>
            <a:ext cx="8964185" cy="1793104"/>
          </a:xfrm>
          <a:noFill/>
        </p:spPr>
        <p:txBody>
          <a:bodyPr lIns="146304" tIns="91440" rIns="146304" bIns="91440" anchor="t" anchorCtr="0"/>
          <a:lstStyle>
            <a:lvl1pPr>
              <a:defRPr sz="5294" spc="-98" baseline="0">
                <a:solidFill>
                  <a:srgbClr val="00B0F0"/>
                </a:solidFill>
              </a:defRPr>
            </a:lvl1pPr>
          </a:lstStyle>
          <a:p>
            <a:r>
              <a:rPr lang="en-US"/>
              <a:t>Title Page</a:t>
            </a:r>
          </a:p>
        </p:txBody>
      </p:sp>
    </p:spTree>
    <p:extLst>
      <p:ext uri="{BB962C8B-B14F-4D97-AF65-F5344CB8AC3E}">
        <p14:creationId xmlns:p14="http://schemas.microsoft.com/office/powerpoint/2010/main" val="26316667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emo Break">
    <p:spTree>
      <p:nvGrpSpPr>
        <p:cNvPr id="1" name=""/>
        <p:cNvGrpSpPr/>
        <p:nvPr/>
      </p:nvGrpSpPr>
      <p:grpSpPr>
        <a:xfrm>
          <a:off x="0" y="0"/>
          <a:ext cx="0" cy="0"/>
          <a:chOff x="0" y="0"/>
          <a:chExt cx="0" cy="0"/>
        </a:xfrm>
      </p:grpSpPr>
      <p:pic>
        <p:nvPicPr>
          <p:cNvPr id="3" name="Picture 2"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p:cNvSpPr>
            <a:spLocks noGrp="1"/>
          </p:cNvSpPr>
          <p:nvPr>
            <p:ph type="title" hasCustomPrompt="1"/>
          </p:nvPr>
        </p:nvSpPr>
        <p:spPr>
          <a:xfrm>
            <a:off x="269302" y="2339875"/>
            <a:ext cx="8964185" cy="958909"/>
          </a:xfrm>
          <a:noFill/>
        </p:spPr>
        <p:txBody>
          <a:bodyPr lIns="146304" tIns="91440" rIns="146304" bIns="91440" anchor="t" anchorCtr="0"/>
          <a:lstStyle>
            <a:lvl1pPr>
              <a:defRPr sz="5294" spc="-98" baseline="0">
                <a:solidFill>
                  <a:srgbClr val="00B0F0"/>
                </a:solidFill>
              </a:defRPr>
            </a:lvl1pPr>
          </a:lstStyle>
          <a:p>
            <a:r>
              <a:rPr lang="en-US"/>
              <a:t>Demo Title</a:t>
            </a:r>
          </a:p>
        </p:txBody>
      </p:sp>
      <p:sp>
        <p:nvSpPr>
          <p:cNvPr id="5" name="Text Placeholder 2"/>
          <p:cNvSpPr>
            <a:spLocks noGrp="1"/>
          </p:cNvSpPr>
          <p:nvPr>
            <p:ph type="body" sz="quarter" idx="10" hasCustomPrompt="1"/>
          </p:nvPr>
        </p:nvSpPr>
        <p:spPr>
          <a:xfrm>
            <a:off x="294577" y="3490168"/>
            <a:ext cx="11569474" cy="572464"/>
          </a:xfrm>
        </p:spPr>
        <p:txBody>
          <a:bodyPr/>
          <a:lstStyle>
            <a:lvl1pPr marL="0" indent="0">
              <a:spcBef>
                <a:spcPts val="1200"/>
              </a:spcBef>
              <a:spcAft>
                <a:spcPts val="1000"/>
              </a:spcAft>
              <a:buNone/>
              <a:defRPr sz="2800" b="0" i="0">
                <a:solidFill>
                  <a:schemeClr val="bg1"/>
                </a:solidFill>
                <a:latin typeface="Segoe UI Light" charset="0"/>
                <a:ea typeface="Segoe UI Light" charset="0"/>
                <a:cs typeface="Segoe UI Light" charset="0"/>
              </a:defRPr>
            </a:lvl1pPr>
            <a:lvl2pPr marL="224096" indent="0">
              <a:lnSpc>
                <a:spcPts val="1800"/>
              </a:lnSpc>
              <a:spcAft>
                <a:spcPts val="1000"/>
              </a:spcAft>
              <a:buNone/>
              <a:defRPr sz="1400" b="1" i="0">
                <a:solidFill>
                  <a:srgbClr val="00BCF3"/>
                </a:solidFill>
                <a:latin typeface="Segoe UI Semibold" charset="0"/>
                <a:ea typeface="Segoe UI Semibold" charset="0"/>
                <a:cs typeface="Segoe UI Semibold"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Demo description</a:t>
            </a:r>
          </a:p>
        </p:txBody>
      </p:sp>
    </p:spTree>
    <p:extLst>
      <p:ext uri="{BB962C8B-B14F-4D97-AF65-F5344CB8AC3E}">
        <p14:creationId xmlns:p14="http://schemas.microsoft.com/office/powerpoint/2010/main" val="399911043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B876D-E59C-8521-BDE3-374CF84E9B39}"/>
              </a:ext>
            </a:extLst>
          </p:cNvPr>
          <p:cNvSpPr>
            <a:spLocks noGrp="1"/>
          </p:cNvSpPr>
          <p:nvPr>
            <p:ph type="title"/>
          </p:nvPr>
        </p:nvSpPr>
        <p:spPr/>
        <p:txBody>
          <a:bodyPr/>
          <a:lstStyle/>
          <a:p>
            <a:r>
              <a:rPr lang="en-US"/>
              <a:t>Click to edit Master title style</a:t>
            </a:r>
            <a:endParaRPr lang="en-AE"/>
          </a:p>
        </p:txBody>
      </p:sp>
      <p:sp>
        <p:nvSpPr>
          <p:cNvPr id="3" name="Content Placeholder 2">
            <a:extLst>
              <a:ext uri="{FF2B5EF4-FFF2-40B4-BE49-F238E27FC236}">
                <a16:creationId xmlns:a16="http://schemas.microsoft.com/office/drawing/2014/main" id="{5DF170B8-C822-A8C8-9628-B5A5209671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E3740C31-4587-A8B9-B70C-D2F15295E0BB}"/>
              </a:ext>
            </a:extLst>
          </p:cNvPr>
          <p:cNvSpPr>
            <a:spLocks noGrp="1"/>
          </p:cNvSpPr>
          <p:nvPr>
            <p:ph type="dt" sz="half" idx="10"/>
          </p:nvPr>
        </p:nvSpPr>
        <p:spPr/>
        <p:txBody>
          <a:bodyPr/>
          <a:lstStyle/>
          <a:p>
            <a:fld id="{E7CBDD35-7CA1-49CF-A5EE-ED494EF309A9}" type="datetimeFigureOut">
              <a:rPr lang="en-AE" smtClean="0"/>
              <a:t>25/08/2022</a:t>
            </a:fld>
            <a:endParaRPr lang="en-AE"/>
          </a:p>
        </p:txBody>
      </p:sp>
      <p:sp>
        <p:nvSpPr>
          <p:cNvPr id="5" name="Footer Placeholder 4">
            <a:extLst>
              <a:ext uri="{FF2B5EF4-FFF2-40B4-BE49-F238E27FC236}">
                <a16:creationId xmlns:a16="http://schemas.microsoft.com/office/drawing/2014/main" id="{B4F0BD19-9EEC-EA28-09AA-90385EFB400A}"/>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2ABE9A05-3939-289B-B1C6-E4F46757E340}"/>
              </a:ext>
            </a:extLst>
          </p:cNvPr>
          <p:cNvSpPr>
            <a:spLocks noGrp="1"/>
          </p:cNvSpPr>
          <p:nvPr>
            <p:ph type="sldNum" sz="quarter" idx="12"/>
          </p:nvPr>
        </p:nvSpPr>
        <p:spPr/>
        <p:txBody>
          <a:bodyPr/>
          <a:lstStyle/>
          <a:p>
            <a:fld id="{28A57E7A-654F-4E78-B9F4-A3717AC65171}" type="slidenum">
              <a:rPr lang="en-AE" smtClean="0"/>
              <a:t>‹#›</a:t>
            </a:fld>
            <a:endParaRPr lang="en-AE"/>
          </a:p>
        </p:txBody>
      </p:sp>
    </p:spTree>
    <p:extLst>
      <p:ext uri="{BB962C8B-B14F-4D97-AF65-F5344CB8AC3E}">
        <p14:creationId xmlns:p14="http://schemas.microsoft.com/office/powerpoint/2010/main" val="2819980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3C06F-E91D-70ED-6C4A-ED6F17D7AF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E"/>
          </a:p>
        </p:txBody>
      </p:sp>
      <p:sp>
        <p:nvSpPr>
          <p:cNvPr id="3" name="Text Placeholder 2">
            <a:extLst>
              <a:ext uri="{FF2B5EF4-FFF2-40B4-BE49-F238E27FC236}">
                <a16:creationId xmlns:a16="http://schemas.microsoft.com/office/drawing/2014/main" id="{4FAF7F58-4D58-E353-5663-7D801F0C0B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778A0A-17DE-5623-7B6A-8B0ADAAF5031}"/>
              </a:ext>
            </a:extLst>
          </p:cNvPr>
          <p:cNvSpPr>
            <a:spLocks noGrp="1"/>
          </p:cNvSpPr>
          <p:nvPr>
            <p:ph type="dt" sz="half" idx="10"/>
          </p:nvPr>
        </p:nvSpPr>
        <p:spPr/>
        <p:txBody>
          <a:bodyPr/>
          <a:lstStyle/>
          <a:p>
            <a:fld id="{E7CBDD35-7CA1-49CF-A5EE-ED494EF309A9}" type="datetimeFigureOut">
              <a:rPr lang="en-AE" smtClean="0"/>
              <a:t>25/08/2022</a:t>
            </a:fld>
            <a:endParaRPr lang="en-AE"/>
          </a:p>
        </p:txBody>
      </p:sp>
      <p:sp>
        <p:nvSpPr>
          <p:cNvPr id="5" name="Footer Placeholder 4">
            <a:extLst>
              <a:ext uri="{FF2B5EF4-FFF2-40B4-BE49-F238E27FC236}">
                <a16:creationId xmlns:a16="http://schemas.microsoft.com/office/drawing/2014/main" id="{D7681C26-C684-14AF-F1D6-760C9617C8EF}"/>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C6197E35-2ED3-1A1E-0B56-31B2102E8596}"/>
              </a:ext>
            </a:extLst>
          </p:cNvPr>
          <p:cNvSpPr>
            <a:spLocks noGrp="1"/>
          </p:cNvSpPr>
          <p:nvPr>
            <p:ph type="sldNum" sz="quarter" idx="12"/>
          </p:nvPr>
        </p:nvSpPr>
        <p:spPr/>
        <p:txBody>
          <a:bodyPr/>
          <a:lstStyle/>
          <a:p>
            <a:fld id="{28A57E7A-654F-4E78-B9F4-A3717AC65171}" type="slidenum">
              <a:rPr lang="en-AE" smtClean="0"/>
              <a:t>‹#›</a:t>
            </a:fld>
            <a:endParaRPr lang="en-AE"/>
          </a:p>
        </p:txBody>
      </p:sp>
    </p:spTree>
    <p:extLst>
      <p:ext uri="{BB962C8B-B14F-4D97-AF65-F5344CB8AC3E}">
        <p14:creationId xmlns:p14="http://schemas.microsoft.com/office/powerpoint/2010/main" val="2007704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73527-1319-D83A-6D74-6A52D8E1151B}"/>
              </a:ext>
            </a:extLst>
          </p:cNvPr>
          <p:cNvSpPr>
            <a:spLocks noGrp="1"/>
          </p:cNvSpPr>
          <p:nvPr>
            <p:ph type="title"/>
          </p:nvPr>
        </p:nvSpPr>
        <p:spPr/>
        <p:txBody>
          <a:bodyPr/>
          <a:lstStyle/>
          <a:p>
            <a:r>
              <a:rPr lang="en-US"/>
              <a:t>Click to edit Master title style</a:t>
            </a:r>
            <a:endParaRPr lang="en-AE"/>
          </a:p>
        </p:txBody>
      </p:sp>
      <p:sp>
        <p:nvSpPr>
          <p:cNvPr id="3" name="Content Placeholder 2">
            <a:extLst>
              <a:ext uri="{FF2B5EF4-FFF2-40B4-BE49-F238E27FC236}">
                <a16:creationId xmlns:a16="http://schemas.microsoft.com/office/drawing/2014/main" id="{4C569219-6646-489C-B947-9D779A45DD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Content Placeholder 3">
            <a:extLst>
              <a:ext uri="{FF2B5EF4-FFF2-40B4-BE49-F238E27FC236}">
                <a16:creationId xmlns:a16="http://schemas.microsoft.com/office/drawing/2014/main" id="{77B5A56C-7377-18AC-47BC-8B1CB5F686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5" name="Date Placeholder 4">
            <a:extLst>
              <a:ext uri="{FF2B5EF4-FFF2-40B4-BE49-F238E27FC236}">
                <a16:creationId xmlns:a16="http://schemas.microsoft.com/office/drawing/2014/main" id="{6E3BBF58-82A5-D318-F068-3C8BFC778889}"/>
              </a:ext>
            </a:extLst>
          </p:cNvPr>
          <p:cNvSpPr>
            <a:spLocks noGrp="1"/>
          </p:cNvSpPr>
          <p:nvPr>
            <p:ph type="dt" sz="half" idx="10"/>
          </p:nvPr>
        </p:nvSpPr>
        <p:spPr/>
        <p:txBody>
          <a:bodyPr/>
          <a:lstStyle/>
          <a:p>
            <a:fld id="{E7CBDD35-7CA1-49CF-A5EE-ED494EF309A9}" type="datetimeFigureOut">
              <a:rPr lang="en-AE" smtClean="0"/>
              <a:t>25/08/2022</a:t>
            </a:fld>
            <a:endParaRPr lang="en-AE"/>
          </a:p>
        </p:txBody>
      </p:sp>
      <p:sp>
        <p:nvSpPr>
          <p:cNvPr id="6" name="Footer Placeholder 5">
            <a:extLst>
              <a:ext uri="{FF2B5EF4-FFF2-40B4-BE49-F238E27FC236}">
                <a16:creationId xmlns:a16="http://schemas.microsoft.com/office/drawing/2014/main" id="{E9D64682-EDCB-CE0E-614A-54AA5F69D0DA}"/>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6BB5D607-4C8B-B5C6-1DE1-32F196A84CC6}"/>
              </a:ext>
            </a:extLst>
          </p:cNvPr>
          <p:cNvSpPr>
            <a:spLocks noGrp="1"/>
          </p:cNvSpPr>
          <p:nvPr>
            <p:ph type="sldNum" sz="quarter" idx="12"/>
          </p:nvPr>
        </p:nvSpPr>
        <p:spPr/>
        <p:txBody>
          <a:bodyPr/>
          <a:lstStyle/>
          <a:p>
            <a:fld id="{28A57E7A-654F-4E78-B9F4-A3717AC65171}" type="slidenum">
              <a:rPr lang="en-AE" smtClean="0"/>
              <a:t>‹#›</a:t>
            </a:fld>
            <a:endParaRPr lang="en-AE"/>
          </a:p>
        </p:txBody>
      </p:sp>
    </p:spTree>
    <p:extLst>
      <p:ext uri="{BB962C8B-B14F-4D97-AF65-F5344CB8AC3E}">
        <p14:creationId xmlns:p14="http://schemas.microsoft.com/office/powerpoint/2010/main" val="3405923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1F2DA-7FAF-139E-4CD4-F1A727F1ADFF}"/>
              </a:ext>
            </a:extLst>
          </p:cNvPr>
          <p:cNvSpPr>
            <a:spLocks noGrp="1"/>
          </p:cNvSpPr>
          <p:nvPr>
            <p:ph type="title"/>
          </p:nvPr>
        </p:nvSpPr>
        <p:spPr>
          <a:xfrm>
            <a:off x="839788" y="365125"/>
            <a:ext cx="10515600" cy="1325563"/>
          </a:xfrm>
        </p:spPr>
        <p:txBody>
          <a:bodyPr/>
          <a:lstStyle/>
          <a:p>
            <a:r>
              <a:rPr lang="en-US"/>
              <a:t>Click to edit Master title style</a:t>
            </a:r>
            <a:endParaRPr lang="en-AE"/>
          </a:p>
        </p:txBody>
      </p:sp>
      <p:sp>
        <p:nvSpPr>
          <p:cNvPr id="3" name="Text Placeholder 2">
            <a:extLst>
              <a:ext uri="{FF2B5EF4-FFF2-40B4-BE49-F238E27FC236}">
                <a16:creationId xmlns:a16="http://schemas.microsoft.com/office/drawing/2014/main" id="{92AEE62B-67AC-58BF-2BF5-FD55B477E7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8FB811-84D0-A549-52BD-E0EE11A4BE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5" name="Text Placeholder 4">
            <a:extLst>
              <a:ext uri="{FF2B5EF4-FFF2-40B4-BE49-F238E27FC236}">
                <a16:creationId xmlns:a16="http://schemas.microsoft.com/office/drawing/2014/main" id="{B9684FEF-B163-0476-6AEA-81ADD29098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D033F1-4E39-BB41-ABB9-B33DEFA00A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7" name="Date Placeholder 6">
            <a:extLst>
              <a:ext uri="{FF2B5EF4-FFF2-40B4-BE49-F238E27FC236}">
                <a16:creationId xmlns:a16="http://schemas.microsoft.com/office/drawing/2014/main" id="{701633B2-74CF-A2A2-5EF6-4B4CF33CAB55}"/>
              </a:ext>
            </a:extLst>
          </p:cNvPr>
          <p:cNvSpPr>
            <a:spLocks noGrp="1"/>
          </p:cNvSpPr>
          <p:nvPr>
            <p:ph type="dt" sz="half" idx="10"/>
          </p:nvPr>
        </p:nvSpPr>
        <p:spPr/>
        <p:txBody>
          <a:bodyPr/>
          <a:lstStyle/>
          <a:p>
            <a:fld id="{E7CBDD35-7CA1-49CF-A5EE-ED494EF309A9}" type="datetimeFigureOut">
              <a:rPr lang="en-AE" smtClean="0"/>
              <a:t>25/08/2022</a:t>
            </a:fld>
            <a:endParaRPr lang="en-AE"/>
          </a:p>
        </p:txBody>
      </p:sp>
      <p:sp>
        <p:nvSpPr>
          <p:cNvPr id="8" name="Footer Placeholder 7">
            <a:extLst>
              <a:ext uri="{FF2B5EF4-FFF2-40B4-BE49-F238E27FC236}">
                <a16:creationId xmlns:a16="http://schemas.microsoft.com/office/drawing/2014/main" id="{A212F511-78E3-C95C-F161-3A304FBB838F}"/>
              </a:ext>
            </a:extLst>
          </p:cNvPr>
          <p:cNvSpPr>
            <a:spLocks noGrp="1"/>
          </p:cNvSpPr>
          <p:nvPr>
            <p:ph type="ftr" sz="quarter" idx="11"/>
          </p:nvPr>
        </p:nvSpPr>
        <p:spPr/>
        <p:txBody>
          <a:bodyPr/>
          <a:lstStyle/>
          <a:p>
            <a:endParaRPr lang="en-AE"/>
          </a:p>
        </p:txBody>
      </p:sp>
      <p:sp>
        <p:nvSpPr>
          <p:cNvPr id="9" name="Slide Number Placeholder 8">
            <a:extLst>
              <a:ext uri="{FF2B5EF4-FFF2-40B4-BE49-F238E27FC236}">
                <a16:creationId xmlns:a16="http://schemas.microsoft.com/office/drawing/2014/main" id="{C3BF4138-813C-D8DB-228C-702290FD47F8}"/>
              </a:ext>
            </a:extLst>
          </p:cNvPr>
          <p:cNvSpPr>
            <a:spLocks noGrp="1"/>
          </p:cNvSpPr>
          <p:nvPr>
            <p:ph type="sldNum" sz="quarter" idx="12"/>
          </p:nvPr>
        </p:nvSpPr>
        <p:spPr/>
        <p:txBody>
          <a:bodyPr/>
          <a:lstStyle/>
          <a:p>
            <a:fld id="{28A57E7A-654F-4E78-B9F4-A3717AC65171}" type="slidenum">
              <a:rPr lang="en-AE" smtClean="0"/>
              <a:t>‹#›</a:t>
            </a:fld>
            <a:endParaRPr lang="en-AE"/>
          </a:p>
        </p:txBody>
      </p:sp>
    </p:spTree>
    <p:extLst>
      <p:ext uri="{BB962C8B-B14F-4D97-AF65-F5344CB8AC3E}">
        <p14:creationId xmlns:p14="http://schemas.microsoft.com/office/powerpoint/2010/main" val="3556908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D8BB9-2586-E455-7DD4-39F952DB2DCD}"/>
              </a:ext>
            </a:extLst>
          </p:cNvPr>
          <p:cNvSpPr>
            <a:spLocks noGrp="1"/>
          </p:cNvSpPr>
          <p:nvPr>
            <p:ph type="title"/>
          </p:nvPr>
        </p:nvSpPr>
        <p:spPr/>
        <p:txBody>
          <a:bodyPr/>
          <a:lstStyle/>
          <a:p>
            <a:r>
              <a:rPr lang="en-US"/>
              <a:t>Click to edit Master title style</a:t>
            </a:r>
            <a:endParaRPr lang="en-AE"/>
          </a:p>
        </p:txBody>
      </p:sp>
      <p:sp>
        <p:nvSpPr>
          <p:cNvPr id="3" name="Date Placeholder 2">
            <a:extLst>
              <a:ext uri="{FF2B5EF4-FFF2-40B4-BE49-F238E27FC236}">
                <a16:creationId xmlns:a16="http://schemas.microsoft.com/office/drawing/2014/main" id="{361053F0-9795-1E2E-864C-2D263382BCDB}"/>
              </a:ext>
            </a:extLst>
          </p:cNvPr>
          <p:cNvSpPr>
            <a:spLocks noGrp="1"/>
          </p:cNvSpPr>
          <p:nvPr>
            <p:ph type="dt" sz="half" idx="10"/>
          </p:nvPr>
        </p:nvSpPr>
        <p:spPr/>
        <p:txBody>
          <a:bodyPr/>
          <a:lstStyle/>
          <a:p>
            <a:fld id="{E7CBDD35-7CA1-49CF-A5EE-ED494EF309A9}" type="datetimeFigureOut">
              <a:rPr lang="en-AE" smtClean="0"/>
              <a:t>25/08/2022</a:t>
            </a:fld>
            <a:endParaRPr lang="en-AE"/>
          </a:p>
        </p:txBody>
      </p:sp>
      <p:sp>
        <p:nvSpPr>
          <p:cNvPr id="4" name="Footer Placeholder 3">
            <a:extLst>
              <a:ext uri="{FF2B5EF4-FFF2-40B4-BE49-F238E27FC236}">
                <a16:creationId xmlns:a16="http://schemas.microsoft.com/office/drawing/2014/main" id="{3978311F-763A-6DEA-5930-35A1B8E9115D}"/>
              </a:ext>
            </a:extLst>
          </p:cNvPr>
          <p:cNvSpPr>
            <a:spLocks noGrp="1"/>
          </p:cNvSpPr>
          <p:nvPr>
            <p:ph type="ftr" sz="quarter" idx="11"/>
          </p:nvPr>
        </p:nvSpPr>
        <p:spPr/>
        <p:txBody>
          <a:bodyPr/>
          <a:lstStyle/>
          <a:p>
            <a:endParaRPr lang="en-AE"/>
          </a:p>
        </p:txBody>
      </p:sp>
      <p:sp>
        <p:nvSpPr>
          <p:cNvPr id="5" name="Slide Number Placeholder 4">
            <a:extLst>
              <a:ext uri="{FF2B5EF4-FFF2-40B4-BE49-F238E27FC236}">
                <a16:creationId xmlns:a16="http://schemas.microsoft.com/office/drawing/2014/main" id="{52052B68-E515-8E7A-F02E-6C86F5BD2A08}"/>
              </a:ext>
            </a:extLst>
          </p:cNvPr>
          <p:cNvSpPr>
            <a:spLocks noGrp="1"/>
          </p:cNvSpPr>
          <p:nvPr>
            <p:ph type="sldNum" sz="quarter" idx="12"/>
          </p:nvPr>
        </p:nvSpPr>
        <p:spPr/>
        <p:txBody>
          <a:bodyPr/>
          <a:lstStyle/>
          <a:p>
            <a:fld id="{28A57E7A-654F-4E78-B9F4-A3717AC65171}" type="slidenum">
              <a:rPr lang="en-AE" smtClean="0"/>
              <a:t>‹#›</a:t>
            </a:fld>
            <a:endParaRPr lang="en-AE"/>
          </a:p>
        </p:txBody>
      </p:sp>
    </p:spTree>
    <p:extLst>
      <p:ext uri="{BB962C8B-B14F-4D97-AF65-F5344CB8AC3E}">
        <p14:creationId xmlns:p14="http://schemas.microsoft.com/office/powerpoint/2010/main" val="2162726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BC7870-7809-7AC0-D3CB-A617DA595178}"/>
              </a:ext>
            </a:extLst>
          </p:cNvPr>
          <p:cNvSpPr>
            <a:spLocks noGrp="1"/>
          </p:cNvSpPr>
          <p:nvPr>
            <p:ph type="dt" sz="half" idx="10"/>
          </p:nvPr>
        </p:nvSpPr>
        <p:spPr/>
        <p:txBody>
          <a:bodyPr/>
          <a:lstStyle/>
          <a:p>
            <a:fld id="{E7CBDD35-7CA1-49CF-A5EE-ED494EF309A9}" type="datetimeFigureOut">
              <a:rPr lang="en-AE" smtClean="0"/>
              <a:t>25/08/2022</a:t>
            </a:fld>
            <a:endParaRPr lang="en-AE"/>
          </a:p>
        </p:txBody>
      </p:sp>
      <p:sp>
        <p:nvSpPr>
          <p:cNvPr id="3" name="Footer Placeholder 2">
            <a:extLst>
              <a:ext uri="{FF2B5EF4-FFF2-40B4-BE49-F238E27FC236}">
                <a16:creationId xmlns:a16="http://schemas.microsoft.com/office/drawing/2014/main" id="{193E9460-156B-0609-B89F-98F48011D8E4}"/>
              </a:ext>
            </a:extLst>
          </p:cNvPr>
          <p:cNvSpPr>
            <a:spLocks noGrp="1"/>
          </p:cNvSpPr>
          <p:nvPr>
            <p:ph type="ftr" sz="quarter" idx="11"/>
          </p:nvPr>
        </p:nvSpPr>
        <p:spPr/>
        <p:txBody>
          <a:bodyPr/>
          <a:lstStyle/>
          <a:p>
            <a:endParaRPr lang="en-AE"/>
          </a:p>
        </p:txBody>
      </p:sp>
      <p:sp>
        <p:nvSpPr>
          <p:cNvPr id="4" name="Slide Number Placeholder 3">
            <a:extLst>
              <a:ext uri="{FF2B5EF4-FFF2-40B4-BE49-F238E27FC236}">
                <a16:creationId xmlns:a16="http://schemas.microsoft.com/office/drawing/2014/main" id="{29B43C78-1B43-5A9D-4363-28B5CD69B957}"/>
              </a:ext>
            </a:extLst>
          </p:cNvPr>
          <p:cNvSpPr>
            <a:spLocks noGrp="1"/>
          </p:cNvSpPr>
          <p:nvPr>
            <p:ph type="sldNum" sz="quarter" idx="12"/>
          </p:nvPr>
        </p:nvSpPr>
        <p:spPr/>
        <p:txBody>
          <a:bodyPr/>
          <a:lstStyle/>
          <a:p>
            <a:fld id="{28A57E7A-654F-4E78-B9F4-A3717AC65171}" type="slidenum">
              <a:rPr lang="en-AE" smtClean="0"/>
              <a:t>‹#›</a:t>
            </a:fld>
            <a:endParaRPr lang="en-AE"/>
          </a:p>
        </p:txBody>
      </p:sp>
    </p:spTree>
    <p:extLst>
      <p:ext uri="{BB962C8B-B14F-4D97-AF65-F5344CB8AC3E}">
        <p14:creationId xmlns:p14="http://schemas.microsoft.com/office/powerpoint/2010/main" val="10159269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A9083-8151-9E91-B8DC-F37086F08A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647CB08E-E0D7-3D6C-AE2E-0FED705FFA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ED5E3096-D707-A1BF-6286-99E7AB2F05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5EBEF9-8B44-7ABF-EEED-5538686F3406}"/>
              </a:ext>
            </a:extLst>
          </p:cNvPr>
          <p:cNvSpPr>
            <a:spLocks noGrp="1"/>
          </p:cNvSpPr>
          <p:nvPr>
            <p:ph type="dt" sz="half" idx="10"/>
          </p:nvPr>
        </p:nvSpPr>
        <p:spPr/>
        <p:txBody>
          <a:bodyPr/>
          <a:lstStyle/>
          <a:p>
            <a:fld id="{E7CBDD35-7CA1-49CF-A5EE-ED494EF309A9}" type="datetimeFigureOut">
              <a:rPr lang="en-AE" smtClean="0"/>
              <a:t>25/08/2022</a:t>
            </a:fld>
            <a:endParaRPr lang="en-AE"/>
          </a:p>
        </p:txBody>
      </p:sp>
      <p:sp>
        <p:nvSpPr>
          <p:cNvPr id="6" name="Footer Placeholder 5">
            <a:extLst>
              <a:ext uri="{FF2B5EF4-FFF2-40B4-BE49-F238E27FC236}">
                <a16:creationId xmlns:a16="http://schemas.microsoft.com/office/drawing/2014/main" id="{C81AF901-BF89-ADDB-ECBD-F13437EBE86F}"/>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515876A6-B0F5-1138-AB9F-F024A3AD084F}"/>
              </a:ext>
            </a:extLst>
          </p:cNvPr>
          <p:cNvSpPr>
            <a:spLocks noGrp="1"/>
          </p:cNvSpPr>
          <p:nvPr>
            <p:ph type="sldNum" sz="quarter" idx="12"/>
          </p:nvPr>
        </p:nvSpPr>
        <p:spPr/>
        <p:txBody>
          <a:bodyPr/>
          <a:lstStyle/>
          <a:p>
            <a:fld id="{28A57E7A-654F-4E78-B9F4-A3717AC65171}" type="slidenum">
              <a:rPr lang="en-AE" smtClean="0"/>
              <a:t>‹#›</a:t>
            </a:fld>
            <a:endParaRPr lang="en-AE"/>
          </a:p>
        </p:txBody>
      </p:sp>
    </p:spTree>
    <p:extLst>
      <p:ext uri="{BB962C8B-B14F-4D97-AF65-F5344CB8AC3E}">
        <p14:creationId xmlns:p14="http://schemas.microsoft.com/office/powerpoint/2010/main" val="4075243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F2C17-18D8-439E-704D-95D9BCA3C1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832DDA57-2252-961C-2647-BD48CE7FC2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E"/>
          </a:p>
        </p:txBody>
      </p:sp>
      <p:sp>
        <p:nvSpPr>
          <p:cNvPr id="4" name="Text Placeholder 3">
            <a:extLst>
              <a:ext uri="{FF2B5EF4-FFF2-40B4-BE49-F238E27FC236}">
                <a16:creationId xmlns:a16="http://schemas.microsoft.com/office/drawing/2014/main" id="{E6981087-9AC4-3FE3-0EC9-F5B0722BF4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AB4A02-3A72-EFFC-72CC-790E2D8079EE}"/>
              </a:ext>
            </a:extLst>
          </p:cNvPr>
          <p:cNvSpPr>
            <a:spLocks noGrp="1"/>
          </p:cNvSpPr>
          <p:nvPr>
            <p:ph type="dt" sz="half" idx="10"/>
          </p:nvPr>
        </p:nvSpPr>
        <p:spPr/>
        <p:txBody>
          <a:bodyPr/>
          <a:lstStyle/>
          <a:p>
            <a:fld id="{E7CBDD35-7CA1-49CF-A5EE-ED494EF309A9}" type="datetimeFigureOut">
              <a:rPr lang="en-AE" smtClean="0"/>
              <a:t>25/08/2022</a:t>
            </a:fld>
            <a:endParaRPr lang="en-AE"/>
          </a:p>
        </p:txBody>
      </p:sp>
      <p:sp>
        <p:nvSpPr>
          <p:cNvPr id="6" name="Footer Placeholder 5">
            <a:extLst>
              <a:ext uri="{FF2B5EF4-FFF2-40B4-BE49-F238E27FC236}">
                <a16:creationId xmlns:a16="http://schemas.microsoft.com/office/drawing/2014/main" id="{3ABD7DE0-0D1B-A884-A6E0-A33A2E5A87C7}"/>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9FC4A44A-EE1C-AA30-2535-1F4BCD05E965}"/>
              </a:ext>
            </a:extLst>
          </p:cNvPr>
          <p:cNvSpPr>
            <a:spLocks noGrp="1"/>
          </p:cNvSpPr>
          <p:nvPr>
            <p:ph type="sldNum" sz="quarter" idx="12"/>
          </p:nvPr>
        </p:nvSpPr>
        <p:spPr/>
        <p:txBody>
          <a:bodyPr/>
          <a:lstStyle/>
          <a:p>
            <a:fld id="{28A57E7A-654F-4E78-B9F4-A3717AC65171}" type="slidenum">
              <a:rPr lang="en-AE" smtClean="0"/>
              <a:t>‹#›</a:t>
            </a:fld>
            <a:endParaRPr lang="en-AE"/>
          </a:p>
        </p:txBody>
      </p:sp>
    </p:spTree>
    <p:extLst>
      <p:ext uri="{BB962C8B-B14F-4D97-AF65-F5344CB8AC3E}">
        <p14:creationId xmlns:p14="http://schemas.microsoft.com/office/powerpoint/2010/main" val="2398087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1CF655-D779-2A98-9E76-34C271CF07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E"/>
          </a:p>
        </p:txBody>
      </p:sp>
      <p:sp>
        <p:nvSpPr>
          <p:cNvPr id="3" name="Text Placeholder 2">
            <a:extLst>
              <a:ext uri="{FF2B5EF4-FFF2-40B4-BE49-F238E27FC236}">
                <a16:creationId xmlns:a16="http://schemas.microsoft.com/office/drawing/2014/main" id="{317E053F-1D4D-7A70-9C59-71F3086F07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787CE9C6-A5FD-8A40-1A64-AFBE07D4AB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CBDD35-7CA1-49CF-A5EE-ED494EF309A9}" type="datetimeFigureOut">
              <a:rPr lang="en-AE" smtClean="0"/>
              <a:t>25/08/2022</a:t>
            </a:fld>
            <a:endParaRPr lang="en-AE"/>
          </a:p>
        </p:txBody>
      </p:sp>
      <p:sp>
        <p:nvSpPr>
          <p:cNvPr id="5" name="Footer Placeholder 4">
            <a:extLst>
              <a:ext uri="{FF2B5EF4-FFF2-40B4-BE49-F238E27FC236}">
                <a16:creationId xmlns:a16="http://schemas.microsoft.com/office/drawing/2014/main" id="{6737E41B-C816-3FB2-65D6-E0D1848F7D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E"/>
          </a:p>
        </p:txBody>
      </p:sp>
      <p:sp>
        <p:nvSpPr>
          <p:cNvPr id="6" name="Slide Number Placeholder 5">
            <a:extLst>
              <a:ext uri="{FF2B5EF4-FFF2-40B4-BE49-F238E27FC236}">
                <a16:creationId xmlns:a16="http://schemas.microsoft.com/office/drawing/2014/main" id="{6926E9A6-C543-72DF-A4E2-904BD4DA81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A57E7A-654F-4E78-B9F4-A3717AC65171}" type="slidenum">
              <a:rPr lang="en-AE" smtClean="0"/>
              <a:t>‹#›</a:t>
            </a:fld>
            <a:endParaRPr lang="en-AE"/>
          </a:p>
        </p:txBody>
      </p:sp>
    </p:spTree>
    <p:extLst>
      <p:ext uri="{BB962C8B-B14F-4D97-AF65-F5344CB8AC3E}">
        <p14:creationId xmlns:p14="http://schemas.microsoft.com/office/powerpoint/2010/main" val="22002228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44.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13.xml"/><Relationship Id="rId4" Type="http://schemas.openxmlformats.org/officeDocument/2006/relationships/image" Target="../media/image22.jpeg"/></Relationships>
</file>

<file path=ppt/slides/_rels/slide30.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hyperlink" Target="https://aka.ms/DataAnalyticsConcepts2" TargetMode="External"/><Relationship Id="rId2" Type="http://schemas.openxmlformats.org/officeDocument/2006/relationships/hyperlink" Target="https://aka.ms/DataAnalyticsConcepts"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png"/><Relationship Id="rId1" Type="http://schemas.openxmlformats.org/officeDocument/2006/relationships/slideLayout" Target="../slideLayouts/slideLayout16.xml"/><Relationship Id="rId5" Type="http://schemas.openxmlformats.org/officeDocument/2006/relationships/image" Target="../media/image77.png"/><Relationship Id="rId4" Type="http://schemas.openxmlformats.org/officeDocument/2006/relationships/image" Target="../media/image76.emf"/></Relationships>
</file>

<file path=ppt/slides/_rels/slide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hape">
            <a:extLst>
              <a:ext uri="{FF2B5EF4-FFF2-40B4-BE49-F238E27FC236}">
                <a16:creationId xmlns:a16="http://schemas.microsoft.com/office/drawing/2014/main" id="{93164BC8-4A24-1F81-A7F1-38D312B35CA5}"/>
              </a:ext>
            </a:extLst>
          </p:cNvPr>
          <p:cNvPicPr>
            <a:picLocks noChangeAspect="1"/>
          </p:cNvPicPr>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28294406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068F7-D970-AE6D-1B4E-52974D78C778}"/>
              </a:ext>
            </a:extLst>
          </p:cNvPr>
          <p:cNvSpPr>
            <a:spLocks noGrp="1"/>
          </p:cNvSpPr>
          <p:nvPr>
            <p:ph type="title"/>
          </p:nvPr>
        </p:nvSpPr>
        <p:spPr/>
        <p:txBody>
          <a:bodyPr>
            <a:normAutofit/>
          </a:bodyPr>
          <a:lstStyle/>
          <a:p>
            <a:r>
              <a:rPr lang="en-US" dirty="0"/>
              <a:t>2. Data Exploration &amp; Visualization</a:t>
            </a:r>
            <a:endParaRPr lang="en-AE" dirty="0"/>
          </a:p>
        </p:txBody>
      </p:sp>
      <p:sp>
        <p:nvSpPr>
          <p:cNvPr id="3" name="Content Placeholder 2">
            <a:extLst>
              <a:ext uri="{FF2B5EF4-FFF2-40B4-BE49-F238E27FC236}">
                <a16:creationId xmlns:a16="http://schemas.microsoft.com/office/drawing/2014/main" id="{03157087-4B47-BE72-65D8-4119A85CE38D}"/>
              </a:ext>
            </a:extLst>
          </p:cNvPr>
          <p:cNvSpPr>
            <a:spLocks noGrp="1"/>
          </p:cNvSpPr>
          <p:nvPr>
            <p:ph idx="1"/>
          </p:nvPr>
        </p:nvSpPr>
        <p:spPr>
          <a:xfrm>
            <a:off x="838199" y="1825625"/>
            <a:ext cx="11418455" cy="4351338"/>
          </a:xfrm>
        </p:spPr>
        <p:txBody>
          <a:bodyPr>
            <a:normAutofit/>
          </a:bodyPr>
          <a:lstStyle/>
          <a:p>
            <a:pPr marL="0" indent="0">
              <a:buNone/>
            </a:pPr>
            <a:r>
              <a:rPr lang="en-US" sz="2400" dirty="0"/>
              <a:t>Exploratory data analysis is an approach of analyzing data sets to summarize their main characteristics, often using statistical graphics and other data visualization methods</a:t>
            </a:r>
          </a:p>
          <a:p>
            <a:r>
              <a:rPr lang="en-US" sz="2400" dirty="0"/>
              <a:t>Used to discover trends, patterns, or to check assumptions with the help of statistical summary and graphical representations.</a:t>
            </a:r>
          </a:p>
          <a:p>
            <a:r>
              <a:rPr lang="en-US" sz="2400" dirty="0"/>
              <a:t>A good starting point for defining future studies and getting to know your data to get deeper insights.</a:t>
            </a:r>
          </a:p>
          <a:p>
            <a:pPr marL="0" indent="0">
              <a:buNone/>
            </a:pPr>
            <a:endParaRPr lang="en-US" sz="2400" dirty="0"/>
          </a:p>
          <a:p>
            <a:pPr marL="0" indent="0">
              <a:buNone/>
            </a:pPr>
            <a:r>
              <a:rPr lang="en-US" sz="2400" dirty="0"/>
              <a:t>Data Visualization is the process of analyzing data in the form of graphs or maps, making it a lot easier to understand the trends or patterns in the data. </a:t>
            </a:r>
          </a:p>
          <a:p>
            <a:r>
              <a:rPr lang="en-US" sz="2400" dirty="0"/>
              <a:t>Raw data </a:t>
            </a:r>
            <a:r>
              <a:rPr lang="en-US" sz="2400" dirty="0">
                <a:sym typeface="Wingdings" panose="05000000000000000000" pitchFamily="2" charset="2"/>
              </a:rPr>
              <a:t> V</a:t>
            </a:r>
            <a:r>
              <a:rPr lang="en-US" sz="2400" dirty="0"/>
              <a:t>isual figures</a:t>
            </a:r>
          </a:p>
          <a:p>
            <a:endParaRPr lang="en-AE" dirty="0"/>
          </a:p>
        </p:txBody>
      </p:sp>
    </p:spTree>
    <p:extLst>
      <p:ext uri="{BB962C8B-B14F-4D97-AF65-F5344CB8AC3E}">
        <p14:creationId xmlns:p14="http://schemas.microsoft.com/office/powerpoint/2010/main" val="778058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E19035-A882-0447-8B56-229A64825374}"/>
              </a:ext>
            </a:extLst>
          </p:cNvPr>
          <p:cNvSpPr>
            <a:spLocks noGrp="1"/>
          </p:cNvSpPr>
          <p:nvPr>
            <p:ph type="title"/>
          </p:nvPr>
        </p:nvSpPr>
        <p:spPr>
          <a:xfrm>
            <a:off x="269302" y="2629243"/>
            <a:ext cx="10648080" cy="866311"/>
          </a:xfrm>
        </p:spPr>
        <p:txBody>
          <a:bodyPr>
            <a:normAutofit fontScale="90000"/>
          </a:bodyPr>
          <a:lstStyle/>
          <a:p>
            <a:r>
              <a:rPr lang="en-US" sz="5250" dirty="0">
                <a:solidFill>
                  <a:schemeClr val="accent5"/>
                </a:solidFill>
                <a:latin typeface="Segoe UI"/>
                <a:cs typeface="Segoe UI"/>
              </a:rPr>
              <a:t>Today, we will focus on the last stage: Data Processing/Analysis</a:t>
            </a:r>
            <a:endParaRPr lang="en-US" dirty="0">
              <a:solidFill>
                <a:schemeClr val="accent5"/>
              </a:solidFill>
            </a:endParaRPr>
          </a:p>
        </p:txBody>
      </p:sp>
    </p:spTree>
    <p:extLst>
      <p:ext uri="{BB962C8B-B14F-4D97-AF65-F5344CB8AC3E}">
        <p14:creationId xmlns:p14="http://schemas.microsoft.com/office/powerpoint/2010/main" val="2949020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213DA9-B3B0-F3E8-352C-9E63EE3F53EC}"/>
              </a:ext>
            </a:extLst>
          </p:cNvPr>
          <p:cNvSpPr>
            <a:spLocks noGrp="1"/>
          </p:cNvSpPr>
          <p:nvPr>
            <p:ph type="title"/>
          </p:nvPr>
        </p:nvSpPr>
        <p:spPr>
          <a:xfrm>
            <a:off x="838200" y="365125"/>
            <a:ext cx="10515600" cy="1325563"/>
          </a:xfrm>
        </p:spPr>
        <p:txBody>
          <a:bodyPr>
            <a:normAutofit/>
          </a:bodyPr>
          <a:lstStyle/>
          <a:p>
            <a:r>
              <a:rPr lang="en-US" sz="5400" b="1" dirty="0"/>
              <a:t>Intro</a:t>
            </a:r>
            <a:endParaRPr lang="en-AE" sz="5400" b="1" dirty="0"/>
          </a:p>
        </p:txBody>
      </p:sp>
      <p:sp>
        <p:nvSpPr>
          <p:cNvPr id="3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Content Placeholder 2">
            <a:extLst>
              <a:ext uri="{FF2B5EF4-FFF2-40B4-BE49-F238E27FC236}">
                <a16:creationId xmlns:a16="http://schemas.microsoft.com/office/drawing/2014/main" id="{0513449C-D606-1BF3-A5D6-DE41CAFEE372}"/>
              </a:ext>
            </a:extLst>
          </p:cNvPr>
          <p:cNvGraphicFramePr>
            <a:graphicFrameLocks noGrp="1"/>
          </p:cNvGraphicFramePr>
          <p:nvPr>
            <p:ph idx="1"/>
            <p:extLst>
              <p:ext uri="{D42A27DB-BD31-4B8C-83A1-F6EECF244321}">
                <p14:modId xmlns:p14="http://schemas.microsoft.com/office/powerpoint/2010/main" val="3864479045"/>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189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223" name="Rectangle 922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a:extLst>
              <a:ext uri="{FF2B5EF4-FFF2-40B4-BE49-F238E27FC236}">
                <a16:creationId xmlns:a16="http://schemas.microsoft.com/office/drawing/2014/main" id="{3DFBB891-A8A3-5F41-19FD-8AA76DA549E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D3E19035-A882-0447-8B56-229A64825374}"/>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b="1" dirty="0">
                <a:solidFill>
                  <a:srgbClr val="FFFFFF"/>
                </a:solidFill>
              </a:rPr>
              <a:t>What is Data Processing?</a:t>
            </a:r>
          </a:p>
        </p:txBody>
      </p:sp>
    </p:spTree>
    <p:extLst>
      <p:ext uri="{BB962C8B-B14F-4D97-AF65-F5344CB8AC3E}">
        <p14:creationId xmlns:p14="http://schemas.microsoft.com/office/powerpoint/2010/main" val="36006630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13DA9-B3B0-F3E8-352C-9E63EE3F53EC}"/>
              </a:ext>
            </a:extLst>
          </p:cNvPr>
          <p:cNvSpPr>
            <a:spLocks noGrp="1"/>
          </p:cNvSpPr>
          <p:nvPr>
            <p:ph type="title"/>
          </p:nvPr>
        </p:nvSpPr>
        <p:spPr/>
        <p:txBody>
          <a:bodyPr/>
          <a:lstStyle/>
          <a:p>
            <a:r>
              <a:rPr lang="en-US" b="1" dirty="0"/>
              <a:t>Data Processing</a:t>
            </a:r>
            <a:endParaRPr lang="en-AE" b="1" dirty="0"/>
          </a:p>
        </p:txBody>
      </p:sp>
      <p:sp>
        <p:nvSpPr>
          <p:cNvPr id="3" name="Content Placeholder 2">
            <a:extLst>
              <a:ext uri="{FF2B5EF4-FFF2-40B4-BE49-F238E27FC236}">
                <a16:creationId xmlns:a16="http://schemas.microsoft.com/office/drawing/2014/main" id="{75F00CFD-15EF-5B7C-E6FA-89B70E63D4B6}"/>
              </a:ext>
            </a:extLst>
          </p:cNvPr>
          <p:cNvSpPr>
            <a:spLocks noGrp="1"/>
          </p:cNvSpPr>
          <p:nvPr>
            <p:ph idx="1"/>
          </p:nvPr>
        </p:nvSpPr>
        <p:spPr>
          <a:xfrm>
            <a:off x="462809" y="1690688"/>
            <a:ext cx="11501582" cy="4351338"/>
          </a:xfrm>
        </p:spPr>
        <p:txBody>
          <a:bodyPr>
            <a:normAutofit/>
          </a:bodyPr>
          <a:lstStyle/>
          <a:p>
            <a:r>
              <a:rPr lang="en-US" sz="2400" dirty="0"/>
              <a:t>Data processing: the conversion of raw data to meaningful information through a process </a:t>
            </a:r>
          </a:p>
          <a:p>
            <a:r>
              <a:rPr lang="en-US" sz="2400" dirty="0"/>
              <a:t>Data is technically manipulated to produce results that lead to a resolution of a problem or improvement of an existing situation </a:t>
            </a:r>
          </a:p>
          <a:p>
            <a:r>
              <a:rPr lang="en-US" sz="2400" dirty="0"/>
              <a:t>Similar to a production process, it follows a cycle where inputs (raw data) are fed to a process (computer systems, software, etc.) to produce output (information and insights).</a:t>
            </a:r>
          </a:p>
          <a:p>
            <a:pPr marL="0" indent="0">
              <a:buNone/>
            </a:pPr>
            <a:endParaRPr lang="en-AE" dirty="0"/>
          </a:p>
        </p:txBody>
      </p:sp>
      <p:pic>
        <p:nvPicPr>
          <p:cNvPr id="4" name="Picture 3">
            <a:extLst>
              <a:ext uri="{FF2B5EF4-FFF2-40B4-BE49-F238E27FC236}">
                <a16:creationId xmlns:a16="http://schemas.microsoft.com/office/drawing/2014/main" id="{9733FFBC-DD69-54FF-6DDE-BBA1193DA19E}"/>
              </a:ext>
            </a:extLst>
          </p:cNvPr>
          <p:cNvPicPr>
            <a:picLocks noChangeAspect="1"/>
          </p:cNvPicPr>
          <p:nvPr/>
        </p:nvPicPr>
        <p:blipFill rotWithShape="1">
          <a:blip r:embed="rId2"/>
          <a:srcRect t="8070" r="1489" b="7368"/>
          <a:stretch/>
        </p:blipFill>
        <p:spPr>
          <a:xfrm>
            <a:off x="2608947" y="4119413"/>
            <a:ext cx="6977927" cy="2373461"/>
          </a:xfrm>
          <a:prstGeom prst="rect">
            <a:avLst/>
          </a:prstGeom>
        </p:spPr>
      </p:pic>
    </p:spTree>
    <p:extLst>
      <p:ext uri="{BB962C8B-B14F-4D97-AF65-F5344CB8AC3E}">
        <p14:creationId xmlns:p14="http://schemas.microsoft.com/office/powerpoint/2010/main" val="2591576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E19035-A882-0447-8B56-229A64825374}"/>
              </a:ext>
            </a:extLst>
          </p:cNvPr>
          <p:cNvSpPr>
            <a:spLocks noGrp="1"/>
          </p:cNvSpPr>
          <p:nvPr>
            <p:ph type="title"/>
          </p:nvPr>
        </p:nvSpPr>
        <p:spPr>
          <a:xfrm>
            <a:off x="269302" y="2629243"/>
            <a:ext cx="10648080" cy="866311"/>
          </a:xfrm>
        </p:spPr>
        <p:txBody>
          <a:bodyPr>
            <a:normAutofit fontScale="90000"/>
          </a:bodyPr>
          <a:lstStyle/>
          <a:p>
            <a:r>
              <a:rPr lang="en-US" sz="5250" dirty="0">
                <a:solidFill>
                  <a:schemeClr val="accent5"/>
                </a:solidFill>
                <a:latin typeface="Segoe UI"/>
                <a:cs typeface="Segoe UI"/>
              </a:rPr>
              <a:t>Why is Data Processing important?</a:t>
            </a:r>
            <a:endParaRPr lang="en-US" dirty="0">
              <a:solidFill>
                <a:schemeClr val="accent5"/>
              </a:solidFill>
            </a:endParaRPr>
          </a:p>
        </p:txBody>
      </p:sp>
    </p:spTree>
    <p:extLst>
      <p:ext uri="{BB962C8B-B14F-4D97-AF65-F5344CB8AC3E}">
        <p14:creationId xmlns:p14="http://schemas.microsoft.com/office/powerpoint/2010/main" val="2406417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19C35CE-C337-F880-0F71-EFCDDB4DA29B}"/>
              </a:ext>
            </a:extLst>
          </p:cNvPr>
          <p:cNvSpPr>
            <a:spLocks noGrp="1"/>
          </p:cNvSpPr>
          <p:nvPr>
            <p:ph idx="1"/>
          </p:nvPr>
        </p:nvSpPr>
        <p:spPr/>
        <p:txBody>
          <a:bodyPr>
            <a:normAutofit/>
          </a:bodyPr>
          <a:lstStyle/>
          <a:p>
            <a:pPr marL="0" indent="0">
              <a:buNone/>
            </a:pPr>
            <a:r>
              <a:rPr lang="en-US" sz="2400" dirty="0"/>
              <a:t>Through data processing, companies can:</a:t>
            </a:r>
          </a:p>
          <a:p>
            <a:r>
              <a:rPr lang="en-US" sz="2400" dirty="0"/>
              <a:t>Gain valuable insights </a:t>
            </a:r>
          </a:p>
          <a:p>
            <a:r>
              <a:rPr lang="en-US" sz="2400" dirty="0"/>
              <a:t>Make informed business decisions</a:t>
            </a:r>
          </a:p>
          <a:p>
            <a:r>
              <a:rPr lang="en-US" sz="2400" dirty="0"/>
              <a:t>Create better business strategies </a:t>
            </a:r>
          </a:p>
          <a:p>
            <a:r>
              <a:rPr lang="en-US" sz="2400" dirty="0"/>
              <a:t>Secure a competitive edge by narrowing down data to obtain the most accurate, dependable information </a:t>
            </a:r>
          </a:p>
          <a:p>
            <a:pPr marL="0" indent="0">
              <a:buNone/>
            </a:pPr>
            <a:endParaRPr lang="en-US" sz="2400" dirty="0"/>
          </a:p>
          <a:p>
            <a:pPr marL="0" indent="0">
              <a:buNone/>
            </a:pPr>
            <a:r>
              <a:rPr lang="en-US" sz="2400" dirty="0"/>
              <a:t>When you know the importance of data processing in quantitative research and can successfully implement these methods, you can develop better outcomes for your business!</a:t>
            </a:r>
            <a:endParaRPr lang="en-AE" sz="2400" dirty="0"/>
          </a:p>
        </p:txBody>
      </p:sp>
      <p:sp>
        <p:nvSpPr>
          <p:cNvPr id="2" name="Title 1">
            <a:extLst>
              <a:ext uri="{FF2B5EF4-FFF2-40B4-BE49-F238E27FC236}">
                <a16:creationId xmlns:a16="http://schemas.microsoft.com/office/drawing/2014/main" id="{47C09AAC-39A9-DC92-82CE-70C958B19D53}"/>
              </a:ext>
            </a:extLst>
          </p:cNvPr>
          <p:cNvSpPr>
            <a:spLocks noGrp="1"/>
          </p:cNvSpPr>
          <p:nvPr>
            <p:ph type="title"/>
          </p:nvPr>
        </p:nvSpPr>
        <p:spPr>
          <a:xfrm>
            <a:off x="838200" y="365125"/>
            <a:ext cx="10515600" cy="1325563"/>
          </a:xfrm>
        </p:spPr>
        <p:txBody>
          <a:bodyPr/>
          <a:lstStyle/>
          <a:p>
            <a:r>
              <a:rPr lang="en-US" b="1" dirty="0"/>
              <a:t>Data Processing - Importance</a:t>
            </a:r>
            <a:endParaRPr lang="en-AE" b="1" dirty="0"/>
          </a:p>
        </p:txBody>
      </p:sp>
    </p:spTree>
    <p:extLst>
      <p:ext uri="{BB962C8B-B14F-4D97-AF65-F5344CB8AC3E}">
        <p14:creationId xmlns:p14="http://schemas.microsoft.com/office/powerpoint/2010/main" val="3527298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F070F3C-127F-3070-4191-E850180A0E33}"/>
              </a:ext>
            </a:extLst>
          </p:cNvPr>
          <p:cNvPicPr>
            <a:picLocks noChangeAspect="1"/>
          </p:cNvPicPr>
          <p:nvPr/>
        </p:nvPicPr>
        <p:blipFill rotWithShape="1">
          <a:blip r:embed="rId2"/>
          <a:srcRect t="4560" r="-2" b="26207"/>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6" name="Picture 5">
            <a:extLst>
              <a:ext uri="{FF2B5EF4-FFF2-40B4-BE49-F238E27FC236}">
                <a16:creationId xmlns:a16="http://schemas.microsoft.com/office/drawing/2014/main" id="{21792420-89C3-8822-538F-4D092EBBC8FA}"/>
              </a:ext>
            </a:extLst>
          </p:cNvPr>
          <p:cNvPicPr>
            <a:picLocks noChangeAspect="1"/>
          </p:cNvPicPr>
          <p:nvPr/>
        </p:nvPicPr>
        <p:blipFill rotWithShape="1">
          <a:blip r:embed="rId3"/>
          <a:srcRect t="17470" r="-2" b="8569"/>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14" name="Freeform: Shape 13">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2B57D8EF-6009-B0EF-249B-B593B4CEA3F2}"/>
              </a:ext>
            </a:extLst>
          </p:cNvPr>
          <p:cNvSpPr>
            <a:spLocks noGrp="1"/>
          </p:cNvSpPr>
          <p:nvPr>
            <p:ph type="title"/>
          </p:nvPr>
        </p:nvSpPr>
        <p:spPr>
          <a:xfrm>
            <a:off x="448056" y="859536"/>
            <a:ext cx="4832802" cy="1243584"/>
          </a:xfrm>
        </p:spPr>
        <p:txBody>
          <a:bodyPr>
            <a:normAutofit/>
          </a:bodyPr>
          <a:lstStyle/>
          <a:p>
            <a:r>
              <a:rPr lang="en-US" sz="3400" b="1" dirty="0"/>
              <a:t>Data Processing: Real-life examples</a:t>
            </a:r>
            <a:endParaRPr lang="en-AE" sz="3400" b="1" dirty="0"/>
          </a:p>
        </p:txBody>
      </p:sp>
      <p:sp>
        <p:nvSpPr>
          <p:cNvPr id="18" name="Rectangle 17">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0" name="Rectangle 19">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E9D793ED-E375-7C4A-3576-C1F998C6193F}"/>
              </a:ext>
            </a:extLst>
          </p:cNvPr>
          <p:cNvSpPr>
            <a:spLocks noGrp="1"/>
          </p:cNvSpPr>
          <p:nvPr>
            <p:ph idx="1"/>
          </p:nvPr>
        </p:nvSpPr>
        <p:spPr>
          <a:xfrm>
            <a:off x="448056" y="2512611"/>
            <a:ext cx="4832803" cy="3664351"/>
          </a:xfrm>
        </p:spPr>
        <p:txBody>
          <a:bodyPr>
            <a:normAutofit/>
          </a:bodyPr>
          <a:lstStyle/>
          <a:p>
            <a:pPr marL="0" indent="0">
              <a:buNone/>
            </a:pPr>
            <a:r>
              <a:rPr lang="en-US" sz="1900" dirty="0"/>
              <a:t>Data processing occurs in our daily lives whether we may be aware of it or not. Some real-life examples include:</a:t>
            </a:r>
          </a:p>
          <a:p>
            <a:r>
              <a:rPr lang="en-US" sz="1900" dirty="0"/>
              <a:t>An e-commerce company uses the search history of customers to recommend similar products</a:t>
            </a:r>
          </a:p>
          <a:p>
            <a:r>
              <a:rPr lang="en-US" sz="1900" dirty="0"/>
              <a:t>A digital marketing company uses demographic data of people to strategize location-specific campaigns</a:t>
            </a:r>
          </a:p>
          <a:p>
            <a:r>
              <a:rPr lang="en-US" sz="1900" dirty="0"/>
              <a:t>A self-driving car uses real-time data from sensors to detect if there are pedestrians/other cars on the road</a:t>
            </a:r>
            <a:endParaRPr lang="en-AE" sz="1900" dirty="0"/>
          </a:p>
        </p:txBody>
      </p:sp>
    </p:spTree>
    <p:extLst>
      <p:ext uri="{BB962C8B-B14F-4D97-AF65-F5344CB8AC3E}">
        <p14:creationId xmlns:p14="http://schemas.microsoft.com/office/powerpoint/2010/main" val="2617170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ow to perform a comprehensive exploratory data analysis with 3 lines of  code in Python | by Kuan Rong Chan, Ph.D. | Omics Diary | Medium">
            <a:extLst>
              <a:ext uri="{FF2B5EF4-FFF2-40B4-BE49-F238E27FC236}">
                <a16:creationId xmlns:a16="http://schemas.microsoft.com/office/drawing/2014/main" id="{3DFBB891-A8A3-5F41-19FD-8AA76DA549E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7460" b="8270"/>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D3E19035-A882-0447-8B56-229A64825374}"/>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b="1" dirty="0">
                <a:solidFill>
                  <a:srgbClr val="FFFFFF"/>
                </a:solidFill>
              </a:rPr>
              <a:t>Data Analysis</a:t>
            </a:r>
          </a:p>
        </p:txBody>
      </p:sp>
    </p:spTree>
    <p:extLst>
      <p:ext uri="{BB962C8B-B14F-4D97-AF65-F5344CB8AC3E}">
        <p14:creationId xmlns:p14="http://schemas.microsoft.com/office/powerpoint/2010/main" val="4292635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E36F4C-5AE7-69DE-CB21-125161450845}"/>
              </a:ext>
            </a:extLst>
          </p:cNvPr>
          <p:cNvSpPr>
            <a:spLocks noGrp="1"/>
          </p:cNvSpPr>
          <p:nvPr>
            <p:ph type="title"/>
          </p:nvPr>
        </p:nvSpPr>
        <p:spPr>
          <a:xfrm>
            <a:off x="1371599" y="294538"/>
            <a:ext cx="9895951" cy="1033669"/>
          </a:xfrm>
        </p:spPr>
        <p:txBody>
          <a:bodyPr>
            <a:normAutofit/>
          </a:bodyPr>
          <a:lstStyle/>
          <a:p>
            <a:r>
              <a:rPr lang="en-US" sz="4800" b="1" dirty="0">
                <a:solidFill>
                  <a:srgbClr val="FFFFFF"/>
                </a:solidFill>
              </a:rPr>
              <a:t>Intro</a:t>
            </a:r>
            <a:endParaRPr lang="en-AE" sz="4800" b="1" dirty="0">
              <a:solidFill>
                <a:srgbClr val="FFFFFF"/>
              </a:solidFill>
            </a:endParaRPr>
          </a:p>
        </p:txBody>
      </p:sp>
      <p:sp>
        <p:nvSpPr>
          <p:cNvPr id="7" name="Content Placeholder 2">
            <a:extLst>
              <a:ext uri="{FF2B5EF4-FFF2-40B4-BE49-F238E27FC236}">
                <a16:creationId xmlns:a16="http://schemas.microsoft.com/office/drawing/2014/main" id="{A54AAE48-FF1F-AD60-C084-81080E371485}"/>
              </a:ext>
            </a:extLst>
          </p:cNvPr>
          <p:cNvSpPr>
            <a:spLocks noGrp="1"/>
          </p:cNvSpPr>
          <p:nvPr>
            <p:ph idx="1"/>
          </p:nvPr>
        </p:nvSpPr>
        <p:spPr>
          <a:xfrm>
            <a:off x="1371599" y="2318197"/>
            <a:ext cx="9724031" cy="3683358"/>
          </a:xfrm>
        </p:spPr>
        <p:txBody>
          <a:bodyPr anchor="ctr">
            <a:normAutofit/>
          </a:bodyPr>
          <a:lstStyle/>
          <a:p>
            <a:r>
              <a:rPr lang="en-US" sz="2000" dirty="0"/>
              <a:t>The world is becoming more and more data-driven, with endless amounts of data available to work with</a:t>
            </a:r>
          </a:p>
          <a:p>
            <a:r>
              <a:rPr lang="en-US" sz="2000" dirty="0"/>
              <a:t>Data analysis plays a crucial role in processing big data into useful information</a:t>
            </a:r>
          </a:p>
          <a:p>
            <a:r>
              <a:rPr lang="en-US" sz="2000" dirty="0"/>
              <a:t>Data analysis is the process of evaluating data using analytical or statistical tools to discover useful information</a:t>
            </a:r>
          </a:p>
          <a:p>
            <a:r>
              <a:rPr lang="en-US" sz="2000" dirty="0"/>
              <a:t>Once data is collected and sorted using tools, the results are interpreted to make decisions. The end results can be delivered as a summary, or as a visual - chart or graph.</a:t>
            </a:r>
          </a:p>
          <a:p>
            <a:endParaRPr lang="en-US" sz="2000" dirty="0"/>
          </a:p>
          <a:p>
            <a:endParaRPr lang="en-AE" sz="2000" dirty="0"/>
          </a:p>
        </p:txBody>
      </p:sp>
    </p:spTree>
    <p:extLst>
      <p:ext uri="{BB962C8B-B14F-4D97-AF65-F5344CB8AC3E}">
        <p14:creationId xmlns:p14="http://schemas.microsoft.com/office/powerpoint/2010/main" val="2329695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0B1DC79D-494A-40D9-8AE8-D5CA52DBA983}"/>
              </a:ext>
            </a:extLst>
          </p:cNvPr>
          <p:cNvSpPr>
            <a:spLocks noGrp="1"/>
          </p:cNvSpPr>
          <p:nvPr>
            <p:ph type="title"/>
          </p:nvPr>
        </p:nvSpPr>
        <p:spPr>
          <a:xfrm>
            <a:off x="558869" y="1548602"/>
            <a:ext cx="5363275" cy="369332"/>
          </a:xfrm>
        </p:spPr>
        <p:txBody>
          <a:bodyPr>
            <a:normAutofit fontScale="90000"/>
          </a:bodyPr>
          <a:lstStyle/>
          <a:p>
            <a:r>
              <a:rPr lang="en-GB" sz="2400" dirty="0">
                <a:solidFill>
                  <a:schemeClr val="tx1"/>
                </a:solidFill>
              </a:rPr>
              <a:t>Our Code of Conduct </a:t>
            </a:r>
          </a:p>
        </p:txBody>
      </p:sp>
      <p:sp>
        <p:nvSpPr>
          <p:cNvPr id="8" name="Text Placeholder 7">
            <a:extLst>
              <a:ext uri="{FF2B5EF4-FFF2-40B4-BE49-F238E27FC236}">
                <a16:creationId xmlns:a16="http://schemas.microsoft.com/office/drawing/2014/main" id="{F6DA095E-ACCD-4C73-B5D6-7EDDCAFF9943}"/>
              </a:ext>
            </a:extLst>
          </p:cNvPr>
          <p:cNvSpPr txBox="1">
            <a:spLocks/>
          </p:cNvSpPr>
          <p:nvPr/>
        </p:nvSpPr>
        <p:spPr>
          <a:xfrm>
            <a:off x="637674" y="2158312"/>
            <a:ext cx="5360670" cy="4503797"/>
          </a:xfrm>
          <a:prstGeom prst="rect">
            <a:avLst/>
          </a:prstGeom>
        </p:spPr>
        <p:txBody>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GB" sz="18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rPr>
              <a:t>Microsoft is dedicated to empowering every person and every organization on the planet to achieve more. </a:t>
            </a:r>
            <a:br>
              <a:rPr kumimoji="0" lang="en-GB" sz="18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rPr>
            </a:br>
            <a:br>
              <a:rPr kumimoji="0" lang="en-GB" sz="18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rPr>
            </a:br>
            <a:r>
              <a:rPr kumimoji="0" lang="en-GB" sz="1800" b="1"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rPr>
              <a:t>This includes Microsoft Reactor events where we seek to provide a respectful, friendly, professional experience for everyone, regardless of gender, sexual orientation, physical appearance, disability, age, race or religion. </a:t>
            </a:r>
            <a:br>
              <a:rPr kumimoji="0" lang="en-GB" sz="1800" b="1"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rPr>
            </a:br>
            <a:br>
              <a:rPr kumimoji="0" lang="en-GB" sz="18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rPr>
            </a:br>
            <a:r>
              <a:rPr kumimoji="0" lang="en-GB" sz="18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rPr>
              <a:t>We do not tolerate any behaviour that is harassing or degrading to any individual, in any form. Individuals are responsible for knowing and abiding by these standards. We encourage everyone to assist in creating a welcoming and safe environment.</a:t>
            </a:r>
            <a:endParaRPr kumimoji="0" lang="en-GB" sz="18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endParaRPr>
          </a:p>
          <a:p>
            <a:pPr marL="224097" marR="0" lvl="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endParaRPr kumimoji="0" lang="en-GB" sz="18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endParaRPr>
          </a:p>
        </p:txBody>
      </p:sp>
      <p:graphicFrame>
        <p:nvGraphicFramePr>
          <p:cNvPr id="10" name="Title 4">
            <a:extLst>
              <a:ext uri="{FF2B5EF4-FFF2-40B4-BE49-F238E27FC236}">
                <a16:creationId xmlns:a16="http://schemas.microsoft.com/office/drawing/2014/main" id="{64B69F51-517C-48AA-AB27-D70BCF733BBF}"/>
              </a:ext>
            </a:extLst>
          </p:cNvPr>
          <p:cNvGraphicFramePr/>
          <p:nvPr/>
        </p:nvGraphicFramePr>
        <p:xfrm>
          <a:off x="6753441" y="873976"/>
          <a:ext cx="4850296" cy="5035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B821F074-9A58-40A9-A9F9-532C2C3641DB}"/>
              </a:ext>
            </a:extLst>
          </p:cNvPr>
          <p:cNvPicPr>
            <a:picLocks noChangeAspect="1"/>
          </p:cNvPicPr>
          <p:nvPr/>
        </p:nvPicPr>
        <p:blipFill rotWithShape="1">
          <a:blip r:embed="rId8">
            <a:extLst>
              <a:ext uri="{28A0092B-C50C-407E-A947-70E740481C1C}">
                <a14:useLocalDpi xmlns:a14="http://schemas.microsoft.com/office/drawing/2010/main" val="0"/>
              </a:ext>
            </a:extLst>
          </a:blip>
          <a:srcRect l="26962" r="27183" b="19232"/>
          <a:stretch/>
        </p:blipFill>
        <p:spPr>
          <a:xfrm>
            <a:off x="253681" y="126416"/>
            <a:ext cx="2032320" cy="807302"/>
          </a:xfrm>
          <a:prstGeom prst="rect">
            <a:avLst/>
          </a:prstGeom>
        </p:spPr>
      </p:pic>
    </p:spTree>
    <p:extLst>
      <p:ext uri="{BB962C8B-B14F-4D97-AF65-F5344CB8AC3E}">
        <p14:creationId xmlns:p14="http://schemas.microsoft.com/office/powerpoint/2010/main" val="21362786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3">
            <a:extLst>
              <a:ext uri="{FF2B5EF4-FFF2-40B4-BE49-F238E27FC236}">
                <a16:creationId xmlns:a16="http://schemas.microsoft.com/office/drawing/2014/main" id="{C1A51A1E-3AEA-5117-9169-ED6CBA37704B}"/>
              </a:ext>
            </a:extLst>
          </p:cNvPr>
          <p:cNvGraphicFramePr>
            <a:graphicFrameLocks noGrp="1"/>
          </p:cNvGraphicFramePr>
          <p:nvPr>
            <p:ph idx="1"/>
            <p:extLst>
              <p:ext uri="{D42A27DB-BD31-4B8C-83A1-F6EECF244321}">
                <p14:modId xmlns:p14="http://schemas.microsoft.com/office/powerpoint/2010/main" val="3603478943"/>
              </p:ext>
            </p:extLst>
          </p:nvPr>
        </p:nvGraphicFramePr>
        <p:xfrm>
          <a:off x="838200" y="1450109"/>
          <a:ext cx="10515600" cy="42671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26366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2DC7E51-1BA2-B8C5-04A1-51C400E2D5E2}"/>
              </a:ext>
            </a:extLst>
          </p:cNvPr>
          <p:cNvPicPr>
            <a:picLocks noChangeAspect="1"/>
          </p:cNvPicPr>
          <p:nvPr/>
        </p:nvPicPr>
        <p:blipFill rotWithShape="1">
          <a:blip r:embed="rId2">
            <a:alphaModFix amt="35000"/>
            <a:duotone>
              <a:prstClr val="black"/>
              <a:schemeClr val="accent1">
                <a:tint val="45000"/>
                <a:satMod val="400000"/>
              </a:schemeClr>
            </a:duotone>
          </a:blip>
          <a:srcRect t="3278" b="12452"/>
          <a:stretch/>
        </p:blipFill>
        <p:spPr>
          <a:xfrm>
            <a:off x="20" y="-76190"/>
            <a:ext cx="12191980" cy="6857990"/>
          </a:xfrm>
          <a:prstGeom prst="rect">
            <a:avLst/>
          </a:prstGeom>
        </p:spPr>
      </p:pic>
      <p:sp>
        <p:nvSpPr>
          <p:cNvPr id="2" name="Title 1">
            <a:extLst>
              <a:ext uri="{FF2B5EF4-FFF2-40B4-BE49-F238E27FC236}">
                <a16:creationId xmlns:a16="http://schemas.microsoft.com/office/drawing/2014/main" id="{1991C36D-2733-8E76-99CA-026638F74D46}"/>
              </a:ext>
            </a:extLst>
          </p:cNvPr>
          <p:cNvSpPr>
            <a:spLocks noGrp="1"/>
          </p:cNvSpPr>
          <p:nvPr>
            <p:ph type="title"/>
          </p:nvPr>
        </p:nvSpPr>
        <p:spPr>
          <a:xfrm>
            <a:off x="838200" y="365125"/>
            <a:ext cx="10515600" cy="1325563"/>
          </a:xfrm>
        </p:spPr>
        <p:txBody>
          <a:bodyPr>
            <a:normAutofit/>
          </a:bodyPr>
          <a:lstStyle/>
          <a:p>
            <a:r>
              <a:rPr lang="en-US">
                <a:solidFill>
                  <a:srgbClr val="FFFFFF"/>
                </a:solidFill>
              </a:rPr>
              <a:t>Data Processing</a:t>
            </a:r>
            <a:endParaRPr lang="en-AE">
              <a:solidFill>
                <a:srgbClr val="FFFFFF"/>
              </a:solidFill>
            </a:endParaRPr>
          </a:p>
        </p:txBody>
      </p:sp>
      <p:sp>
        <p:nvSpPr>
          <p:cNvPr id="3" name="Content Placeholder 2">
            <a:extLst>
              <a:ext uri="{FF2B5EF4-FFF2-40B4-BE49-F238E27FC236}">
                <a16:creationId xmlns:a16="http://schemas.microsoft.com/office/drawing/2014/main" id="{70727161-A50E-C493-ACE7-CF8F42A18FCC}"/>
              </a:ext>
            </a:extLst>
          </p:cNvPr>
          <p:cNvSpPr>
            <a:spLocks noGrp="1"/>
          </p:cNvSpPr>
          <p:nvPr>
            <p:ph idx="1"/>
          </p:nvPr>
        </p:nvSpPr>
        <p:spPr/>
        <p:txBody>
          <a:bodyPr/>
          <a:lstStyle/>
          <a:p>
            <a:r>
              <a:rPr lang="en-US" dirty="0"/>
              <a:t>Uses Data analytics techniques &amp; methods for analysis, depending on the problem.</a:t>
            </a:r>
          </a:p>
        </p:txBody>
      </p:sp>
      <p:graphicFrame>
        <p:nvGraphicFramePr>
          <p:cNvPr id="4" name="Diagram 3">
            <a:extLst>
              <a:ext uri="{FF2B5EF4-FFF2-40B4-BE49-F238E27FC236}">
                <a16:creationId xmlns:a16="http://schemas.microsoft.com/office/drawing/2014/main" id="{B33B6B3E-C81C-F68B-256F-802A71C815BA}"/>
              </a:ext>
            </a:extLst>
          </p:cNvPr>
          <p:cNvGraphicFramePr/>
          <p:nvPr>
            <p:extLst>
              <p:ext uri="{D42A27DB-BD31-4B8C-83A1-F6EECF244321}">
                <p14:modId xmlns:p14="http://schemas.microsoft.com/office/powerpoint/2010/main" val="250174381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11092693"/>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E19035-A882-0447-8B56-229A64825374}"/>
              </a:ext>
            </a:extLst>
          </p:cNvPr>
          <p:cNvSpPr>
            <a:spLocks noGrp="1"/>
          </p:cNvSpPr>
          <p:nvPr>
            <p:ph type="title"/>
          </p:nvPr>
        </p:nvSpPr>
        <p:spPr>
          <a:xfrm>
            <a:off x="269302" y="2629243"/>
            <a:ext cx="10648080" cy="866311"/>
          </a:xfrm>
        </p:spPr>
        <p:txBody>
          <a:bodyPr>
            <a:normAutofit fontScale="90000"/>
          </a:bodyPr>
          <a:lstStyle/>
          <a:p>
            <a:r>
              <a:rPr lang="en-US" sz="5250" dirty="0">
                <a:solidFill>
                  <a:schemeClr val="accent5"/>
                </a:solidFill>
                <a:latin typeface="Segoe UI"/>
                <a:cs typeface="Segoe UI"/>
              </a:rPr>
              <a:t>Why is Data Analysis important?</a:t>
            </a:r>
            <a:endParaRPr lang="en-US" dirty="0">
              <a:solidFill>
                <a:schemeClr val="accent5"/>
              </a:solidFill>
            </a:endParaRPr>
          </a:p>
        </p:txBody>
      </p:sp>
    </p:spTree>
    <p:extLst>
      <p:ext uri="{BB962C8B-B14F-4D97-AF65-F5344CB8AC3E}">
        <p14:creationId xmlns:p14="http://schemas.microsoft.com/office/powerpoint/2010/main" val="32892460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326F010-CFBD-0837-D2BD-38C331E7126E}"/>
              </a:ext>
            </a:extLst>
          </p:cNvPr>
          <p:cNvPicPr>
            <a:picLocks noGrp="1" noChangeAspect="1"/>
          </p:cNvPicPr>
          <p:nvPr>
            <p:ph idx="1"/>
          </p:nvPr>
        </p:nvPicPr>
        <p:blipFill rotWithShape="1">
          <a:blip r:embed="rId2"/>
          <a:srcRect t="34374" r="3371" b="13402"/>
          <a:stretch/>
        </p:blipFill>
        <p:spPr>
          <a:xfrm>
            <a:off x="0" y="1433811"/>
            <a:ext cx="12214118" cy="4950961"/>
          </a:xfrm>
          <a:prstGeom prst="rect">
            <a:avLst/>
          </a:prstGeom>
        </p:spPr>
      </p:pic>
      <p:sp>
        <p:nvSpPr>
          <p:cNvPr id="2" name="Title 1">
            <a:extLst>
              <a:ext uri="{FF2B5EF4-FFF2-40B4-BE49-F238E27FC236}">
                <a16:creationId xmlns:a16="http://schemas.microsoft.com/office/drawing/2014/main" id="{7050BCAC-04D3-B474-4C3B-28A37F44D637}"/>
              </a:ext>
            </a:extLst>
          </p:cNvPr>
          <p:cNvSpPr>
            <a:spLocks noGrp="1"/>
          </p:cNvSpPr>
          <p:nvPr>
            <p:ph type="title"/>
          </p:nvPr>
        </p:nvSpPr>
        <p:spPr>
          <a:xfrm>
            <a:off x="302491" y="108248"/>
            <a:ext cx="10515600" cy="1325563"/>
          </a:xfrm>
        </p:spPr>
        <p:txBody>
          <a:bodyPr/>
          <a:lstStyle/>
          <a:p>
            <a:r>
              <a:rPr lang="en-US" b="1" dirty="0"/>
              <a:t>The importance of Data Analytics</a:t>
            </a:r>
            <a:endParaRPr lang="en-AE" b="1" dirty="0"/>
          </a:p>
        </p:txBody>
      </p:sp>
    </p:spTree>
    <p:extLst>
      <p:ext uri="{BB962C8B-B14F-4D97-AF65-F5344CB8AC3E}">
        <p14:creationId xmlns:p14="http://schemas.microsoft.com/office/powerpoint/2010/main" val="10721586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E19035-A882-0447-8B56-229A64825374}"/>
              </a:ext>
            </a:extLst>
          </p:cNvPr>
          <p:cNvSpPr>
            <a:spLocks noGrp="1"/>
          </p:cNvSpPr>
          <p:nvPr>
            <p:ph type="title"/>
          </p:nvPr>
        </p:nvSpPr>
        <p:spPr>
          <a:xfrm>
            <a:off x="269302" y="2629243"/>
            <a:ext cx="10648080" cy="866311"/>
          </a:xfrm>
        </p:spPr>
        <p:txBody>
          <a:bodyPr>
            <a:normAutofit fontScale="90000"/>
          </a:bodyPr>
          <a:lstStyle/>
          <a:p>
            <a:r>
              <a:rPr lang="en-US" sz="5250" dirty="0">
                <a:solidFill>
                  <a:schemeClr val="accent5"/>
                </a:solidFill>
                <a:latin typeface="Segoe UI"/>
                <a:cs typeface="Segoe UI"/>
              </a:rPr>
              <a:t>Types of Data Analysis</a:t>
            </a:r>
            <a:endParaRPr lang="en-US" dirty="0">
              <a:solidFill>
                <a:schemeClr val="accent5"/>
              </a:solidFill>
            </a:endParaRPr>
          </a:p>
        </p:txBody>
      </p:sp>
    </p:spTree>
    <p:extLst>
      <p:ext uri="{BB962C8B-B14F-4D97-AF65-F5344CB8AC3E}">
        <p14:creationId xmlns:p14="http://schemas.microsoft.com/office/powerpoint/2010/main" val="8564491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C22954-7E34-0F02-BCF9-5EA7FA291413}"/>
              </a:ext>
            </a:extLst>
          </p:cNvPr>
          <p:cNvSpPr>
            <a:spLocks noGrp="1"/>
          </p:cNvSpPr>
          <p:nvPr>
            <p:ph idx="1"/>
          </p:nvPr>
        </p:nvSpPr>
        <p:spPr/>
        <p:txBody>
          <a:bodyPr/>
          <a:lstStyle/>
          <a:p>
            <a:r>
              <a:rPr lang="en-US" dirty="0"/>
              <a:t>There are four types of data analysis that are in use across all industries. </a:t>
            </a:r>
          </a:p>
          <a:p>
            <a:r>
              <a:rPr lang="en-US" dirty="0"/>
              <a:t>While we separate these into categories, they are all linked together and build upon each other. </a:t>
            </a:r>
          </a:p>
          <a:p>
            <a:r>
              <a:rPr lang="en-US" dirty="0"/>
              <a:t>As you begin moving from the simplest type of analytics to more complex, the degree of difficulty and resources required increases. At the same time, the level of added insight and value also increases.</a:t>
            </a:r>
            <a:endParaRPr lang="en-AE" dirty="0"/>
          </a:p>
        </p:txBody>
      </p:sp>
    </p:spTree>
    <p:extLst>
      <p:ext uri="{BB962C8B-B14F-4D97-AF65-F5344CB8AC3E}">
        <p14:creationId xmlns:p14="http://schemas.microsoft.com/office/powerpoint/2010/main" val="10328625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3C584-49B6-08D6-3B3A-FCD815E72A41}"/>
              </a:ext>
            </a:extLst>
          </p:cNvPr>
          <p:cNvSpPr>
            <a:spLocks noGrp="1"/>
          </p:cNvSpPr>
          <p:nvPr>
            <p:ph type="title"/>
          </p:nvPr>
        </p:nvSpPr>
        <p:spPr/>
        <p:txBody>
          <a:bodyPr/>
          <a:lstStyle/>
          <a:p>
            <a:r>
              <a:rPr lang="en-US" b="1" dirty="0"/>
              <a:t>Types of Data Analysis</a:t>
            </a:r>
            <a:endParaRPr lang="en-AE" b="1" dirty="0"/>
          </a:p>
        </p:txBody>
      </p:sp>
      <p:sp>
        <p:nvSpPr>
          <p:cNvPr id="3" name="Content Placeholder 2">
            <a:extLst>
              <a:ext uri="{FF2B5EF4-FFF2-40B4-BE49-F238E27FC236}">
                <a16:creationId xmlns:a16="http://schemas.microsoft.com/office/drawing/2014/main" id="{5AC22954-7E34-0F02-BCF9-5EA7FA291413}"/>
              </a:ext>
            </a:extLst>
          </p:cNvPr>
          <p:cNvSpPr>
            <a:spLocks noGrp="1"/>
          </p:cNvSpPr>
          <p:nvPr>
            <p:ph idx="1"/>
          </p:nvPr>
        </p:nvSpPr>
        <p:spPr>
          <a:xfrm>
            <a:off x="838199" y="1825625"/>
            <a:ext cx="11279909" cy="4351338"/>
          </a:xfrm>
        </p:spPr>
        <p:txBody>
          <a:bodyPr>
            <a:normAutofit/>
          </a:bodyPr>
          <a:lstStyle/>
          <a:p>
            <a:pPr marL="514350" indent="-514350">
              <a:buFont typeface="+mj-lt"/>
              <a:buAutoNum type="arabicPeriod"/>
            </a:pPr>
            <a:r>
              <a:rPr lang="en-US" dirty="0"/>
              <a:t>Descriptive Analysis</a:t>
            </a:r>
          </a:p>
          <a:p>
            <a:pPr marL="514350" indent="-514350">
              <a:buFont typeface="+mj-lt"/>
              <a:buAutoNum type="arabicPeriod"/>
            </a:pPr>
            <a:r>
              <a:rPr lang="en-US" dirty="0"/>
              <a:t>Diagnostic Analysis</a:t>
            </a:r>
          </a:p>
          <a:p>
            <a:pPr marL="514350" indent="-514350">
              <a:buFont typeface="+mj-lt"/>
              <a:buAutoNum type="arabicPeriod"/>
            </a:pPr>
            <a:r>
              <a:rPr lang="en-US" dirty="0"/>
              <a:t>Predictive Analysis</a:t>
            </a:r>
          </a:p>
          <a:p>
            <a:pPr marL="514350" indent="-514350">
              <a:buFont typeface="+mj-lt"/>
              <a:buAutoNum type="arabicPeriod"/>
            </a:pPr>
            <a:r>
              <a:rPr lang="en-US" dirty="0"/>
              <a:t>Prescriptive Analysis</a:t>
            </a:r>
          </a:p>
          <a:p>
            <a:pPr marL="514350" indent="-514350">
              <a:buFont typeface="+mj-lt"/>
              <a:buAutoNum type="arabicPeriod"/>
            </a:pPr>
            <a:endParaRPr lang="en-US" dirty="0"/>
          </a:p>
          <a:p>
            <a:pPr marL="0" indent="0">
              <a:buNone/>
            </a:pPr>
            <a:r>
              <a:rPr lang="en-US" sz="2400" dirty="0"/>
              <a:t>Understanding the </a:t>
            </a:r>
            <a:r>
              <a:rPr lang="en-US" sz="2400" i="1" dirty="0">
                <a:solidFill>
                  <a:schemeClr val="accent1">
                    <a:lumMod val="75000"/>
                  </a:schemeClr>
                </a:solidFill>
              </a:rPr>
              <a:t>what, why, when, where, </a:t>
            </a:r>
            <a:r>
              <a:rPr lang="en-US" sz="2400" dirty="0"/>
              <a:t>and </a:t>
            </a:r>
            <a:r>
              <a:rPr lang="en-US" sz="2400" i="1" dirty="0">
                <a:solidFill>
                  <a:schemeClr val="accent1">
                    <a:lumMod val="75000"/>
                  </a:schemeClr>
                </a:solidFill>
              </a:rPr>
              <a:t>how</a:t>
            </a:r>
            <a:r>
              <a:rPr lang="en-US" sz="2400" dirty="0"/>
              <a:t> of your data analytics helps to drive better decision making and enables your organization to meet its business objectives</a:t>
            </a:r>
          </a:p>
          <a:p>
            <a:pPr marL="0" indent="0">
              <a:buNone/>
            </a:pPr>
            <a:r>
              <a:rPr lang="en-US" sz="2400" dirty="0"/>
              <a:t>- We will introduce each type and give examples of how they are utilized in business.</a:t>
            </a:r>
          </a:p>
          <a:p>
            <a:pPr marL="0" indent="0">
              <a:buNone/>
            </a:pPr>
            <a:endParaRPr lang="en-AE" dirty="0"/>
          </a:p>
        </p:txBody>
      </p:sp>
    </p:spTree>
    <p:extLst>
      <p:ext uri="{BB962C8B-B14F-4D97-AF65-F5344CB8AC3E}">
        <p14:creationId xmlns:p14="http://schemas.microsoft.com/office/powerpoint/2010/main" val="6874417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81E075-A96A-AFC6-AE27-164578243C90}"/>
              </a:ext>
            </a:extLst>
          </p:cNvPr>
          <p:cNvSpPr>
            <a:spLocks noGrp="1"/>
          </p:cNvSpPr>
          <p:nvPr>
            <p:ph type="title"/>
          </p:nvPr>
        </p:nvSpPr>
        <p:spPr>
          <a:xfrm>
            <a:off x="572493" y="238539"/>
            <a:ext cx="11018520" cy="1434415"/>
          </a:xfrm>
        </p:spPr>
        <p:txBody>
          <a:bodyPr anchor="b">
            <a:normAutofit/>
          </a:bodyPr>
          <a:lstStyle/>
          <a:p>
            <a:r>
              <a:rPr lang="en-US" sz="5400" b="1" dirty="0"/>
              <a:t>Descriptive Analysis</a:t>
            </a:r>
            <a:endParaRPr lang="en-AE" sz="5400" b="1" dirty="0"/>
          </a:p>
        </p:txBody>
      </p:sp>
      <p:sp>
        <p:nvSpPr>
          <p:cNvPr id="1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F7D6D8C-C55D-E83F-DA84-95245966EFBE}"/>
              </a:ext>
            </a:extLst>
          </p:cNvPr>
          <p:cNvSpPr>
            <a:spLocks noGrp="1"/>
          </p:cNvSpPr>
          <p:nvPr>
            <p:ph idx="1"/>
          </p:nvPr>
        </p:nvSpPr>
        <p:spPr>
          <a:xfrm>
            <a:off x="572493" y="2071316"/>
            <a:ext cx="6713552" cy="4119172"/>
          </a:xfrm>
        </p:spPr>
        <p:txBody>
          <a:bodyPr anchor="t">
            <a:normAutofit fontScale="92500" lnSpcReduction="10000"/>
          </a:bodyPr>
          <a:lstStyle/>
          <a:p>
            <a:pPr marL="0" indent="0">
              <a:buNone/>
            </a:pPr>
            <a:r>
              <a:rPr lang="en-US" sz="1900" dirty="0"/>
              <a:t>Descriptive Analysis is at the foundation of all data insight. It is the simplest and most common use of data in business today. </a:t>
            </a:r>
          </a:p>
          <a:p>
            <a:r>
              <a:rPr lang="en-US" sz="1900" dirty="0"/>
              <a:t>Answers the “</a:t>
            </a:r>
            <a:r>
              <a:rPr lang="en-US" sz="1900" b="1" i="1" dirty="0"/>
              <a:t>what happened</a:t>
            </a:r>
            <a:r>
              <a:rPr lang="en-US" sz="1900" dirty="0"/>
              <a:t>” by summarizing past data, usually in the form of dashboards.</a:t>
            </a:r>
          </a:p>
          <a:p>
            <a:r>
              <a:rPr lang="en-US" sz="1900" dirty="0"/>
              <a:t>The biggest use of descriptive analysis in business is to track Key Performance Indicators (KPIs). KPIs describe how a business is performing based on chosen benchmarks.</a:t>
            </a:r>
          </a:p>
          <a:p>
            <a:pPr marL="0" indent="0">
              <a:buNone/>
            </a:pPr>
            <a:endParaRPr lang="en-US" sz="1900" dirty="0"/>
          </a:p>
          <a:p>
            <a:pPr marL="0" indent="0">
              <a:buNone/>
            </a:pPr>
            <a:r>
              <a:rPr lang="en-US" sz="1900" dirty="0"/>
              <a:t>Business applications of descriptive analysis include:</a:t>
            </a:r>
          </a:p>
          <a:p>
            <a:r>
              <a:rPr lang="en-US" sz="1900" dirty="0"/>
              <a:t>KPI dashboards – revenue per customer, average time customers take to pay bills</a:t>
            </a:r>
          </a:p>
          <a:p>
            <a:r>
              <a:rPr lang="en-US" sz="1900" dirty="0"/>
              <a:t>Monthly revenue reports</a:t>
            </a:r>
          </a:p>
          <a:p>
            <a:r>
              <a:rPr lang="en-US" sz="1900" dirty="0"/>
              <a:t>Sales leads overview – how many sales occurred in the last quarter? Did they increase or decrease?</a:t>
            </a:r>
            <a:endParaRPr lang="en-AE" sz="1900" dirty="0"/>
          </a:p>
        </p:txBody>
      </p:sp>
      <p:pic>
        <p:nvPicPr>
          <p:cNvPr id="5" name="Picture 4" descr="Magnifying glass showing decling performance">
            <a:extLst>
              <a:ext uri="{FF2B5EF4-FFF2-40B4-BE49-F238E27FC236}">
                <a16:creationId xmlns:a16="http://schemas.microsoft.com/office/drawing/2014/main" id="{05CF8AB5-EB82-F90E-6903-BF46FB8C6BBD}"/>
              </a:ext>
            </a:extLst>
          </p:cNvPr>
          <p:cNvPicPr>
            <a:picLocks noChangeAspect="1"/>
          </p:cNvPicPr>
          <p:nvPr/>
        </p:nvPicPr>
        <p:blipFill rotWithShape="1">
          <a:blip r:embed="rId2"/>
          <a:srcRect l="2648" r="33136" b="2"/>
          <a:stretch/>
        </p:blipFill>
        <p:spPr>
          <a:xfrm>
            <a:off x="7675658" y="2093976"/>
            <a:ext cx="3941064" cy="4096512"/>
          </a:xfrm>
          <a:prstGeom prst="rect">
            <a:avLst/>
          </a:prstGeom>
        </p:spPr>
      </p:pic>
    </p:spTree>
    <p:extLst>
      <p:ext uri="{BB962C8B-B14F-4D97-AF65-F5344CB8AC3E}">
        <p14:creationId xmlns:p14="http://schemas.microsoft.com/office/powerpoint/2010/main" val="35535949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81E075-A96A-AFC6-AE27-164578243C90}"/>
              </a:ext>
            </a:extLst>
          </p:cNvPr>
          <p:cNvSpPr>
            <a:spLocks noGrp="1"/>
          </p:cNvSpPr>
          <p:nvPr>
            <p:ph type="title"/>
          </p:nvPr>
        </p:nvSpPr>
        <p:spPr>
          <a:xfrm>
            <a:off x="572493" y="238539"/>
            <a:ext cx="11018520" cy="1434415"/>
          </a:xfrm>
        </p:spPr>
        <p:txBody>
          <a:bodyPr anchor="b">
            <a:normAutofit/>
          </a:bodyPr>
          <a:lstStyle/>
          <a:p>
            <a:r>
              <a:rPr lang="en-US" sz="5400" b="1" dirty="0"/>
              <a:t>Diagnostic Analysis</a:t>
            </a:r>
            <a:endParaRPr lang="en-AE" sz="5400" b="1" dirty="0"/>
          </a:p>
        </p:txBody>
      </p:sp>
      <p:sp>
        <p:nvSpPr>
          <p:cNvPr id="1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F7D6D8C-C55D-E83F-DA84-95245966EFBE}"/>
              </a:ext>
            </a:extLst>
          </p:cNvPr>
          <p:cNvSpPr>
            <a:spLocks noGrp="1"/>
          </p:cNvSpPr>
          <p:nvPr>
            <p:ph idx="1"/>
          </p:nvPr>
        </p:nvSpPr>
        <p:spPr>
          <a:xfrm>
            <a:off x="572493" y="2071316"/>
            <a:ext cx="6713552" cy="4119172"/>
          </a:xfrm>
        </p:spPr>
        <p:txBody>
          <a:bodyPr anchor="t">
            <a:normAutofit/>
          </a:bodyPr>
          <a:lstStyle/>
          <a:p>
            <a:pPr marL="0" indent="0">
              <a:buNone/>
            </a:pPr>
            <a:r>
              <a:rPr lang="en-US" sz="2000" dirty="0"/>
              <a:t>After asking the main question of “what happened”, the next step is to dive deeper and ask </a:t>
            </a:r>
            <a:r>
              <a:rPr lang="en-US" sz="2000" b="1" i="1" dirty="0"/>
              <a:t>why did it happen?</a:t>
            </a:r>
            <a:r>
              <a:rPr lang="en-US" sz="2000" dirty="0"/>
              <a:t> This is where diagnostic analysis comes in.</a:t>
            </a:r>
          </a:p>
          <a:p>
            <a:pPr marL="0" indent="0">
              <a:buNone/>
            </a:pPr>
            <a:r>
              <a:rPr lang="en-US" sz="2000" dirty="0"/>
              <a:t>Diagnostic analysis takes the insights found from descriptive analytics and drills down to find the causes of those outcomes. </a:t>
            </a:r>
          </a:p>
          <a:p>
            <a:pPr marL="0" indent="0">
              <a:buNone/>
            </a:pPr>
            <a:endParaRPr lang="en-US" sz="2000" dirty="0"/>
          </a:p>
          <a:p>
            <a:pPr marL="0" indent="0">
              <a:buNone/>
            </a:pPr>
            <a:r>
              <a:rPr lang="en-US" sz="2000" dirty="0"/>
              <a:t>Business applications of diagnostic analysis include:</a:t>
            </a:r>
          </a:p>
          <a:p>
            <a:r>
              <a:rPr lang="en-US" sz="2000" dirty="0"/>
              <a:t>A freight company investigating the cause of slow shipments in a certain region</a:t>
            </a:r>
          </a:p>
          <a:p>
            <a:r>
              <a:rPr lang="en-US" sz="2000" dirty="0"/>
              <a:t>A SaaS company drilling down to determine which marketing activities increased trials</a:t>
            </a:r>
            <a:endParaRPr lang="en-AE" sz="2000" dirty="0"/>
          </a:p>
        </p:txBody>
      </p:sp>
      <p:pic>
        <p:nvPicPr>
          <p:cNvPr id="5" name="Picture 4" descr="Close-up of market graph analysis">
            <a:extLst>
              <a:ext uri="{FF2B5EF4-FFF2-40B4-BE49-F238E27FC236}">
                <a16:creationId xmlns:a16="http://schemas.microsoft.com/office/drawing/2014/main" id="{05CF8AB5-EB82-F90E-6903-BF46FB8C6BBD}"/>
              </a:ext>
            </a:extLst>
          </p:cNvPr>
          <p:cNvPicPr>
            <a:picLocks noChangeAspect="1"/>
          </p:cNvPicPr>
          <p:nvPr/>
        </p:nvPicPr>
        <p:blipFill>
          <a:blip r:embed="rId2">
            <a:extLst>
              <a:ext uri="{28A0092B-C50C-407E-A947-70E740481C1C}">
                <a14:useLocalDpi xmlns:a14="http://schemas.microsoft.com/office/drawing/2010/main" val="0"/>
              </a:ext>
            </a:extLst>
          </a:blip>
          <a:srcRect l="17957" r="17957"/>
          <a:stretch/>
        </p:blipFill>
        <p:spPr>
          <a:xfrm>
            <a:off x="7675658" y="2093976"/>
            <a:ext cx="3941064" cy="4096512"/>
          </a:xfrm>
          <a:prstGeom prst="rect">
            <a:avLst/>
          </a:prstGeom>
        </p:spPr>
      </p:pic>
    </p:spTree>
    <p:extLst>
      <p:ext uri="{BB962C8B-B14F-4D97-AF65-F5344CB8AC3E}">
        <p14:creationId xmlns:p14="http://schemas.microsoft.com/office/powerpoint/2010/main" val="40166362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81E075-A96A-AFC6-AE27-164578243C90}"/>
              </a:ext>
            </a:extLst>
          </p:cNvPr>
          <p:cNvSpPr>
            <a:spLocks noGrp="1"/>
          </p:cNvSpPr>
          <p:nvPr>
            <p:ph type="title"/>
          </p:nvPr>
        </p:nvSpPr>
        <p:spPr>
          <a:xfrm>
            <a:off x="572493" y="238539"/>
            <a:ext cx="11018520" cy="1434415"/>
          </a:xfrm>
        </p:spPr>
        <p:txBody>
          <a:bodyPr anchor="b">
            <a:normAutofit/>
          </a:bodyPr>
          <a:lstStyle/>
          <a:p>
            <a:r>
              <a:rPr lang="en-US" sz="5400" b="1" dirty="0"/>
              <a:t>Predictive Analysis</a:t>
            </a:r>
            <a:endParaRPr lang="en-AE" sz="5400" b="1" dirty="0"/>
          </a:p>
        </p:txBody>
      </p:sp>
      <p:sp>
        <p:nvSpPr>
          <p:cNvPr id="1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F7D6D8C-C55D-E83F-DA84-95245966EFBE}"/>
              </a:ext>
            </a:extLst>
          </p:cNvPr>
          <p:cNvSpPr>
            <a:spLocks noGrp="1"/>
          </p:cNvSpPr>
          <p:nvPr>
            <p:ph idx="1"/>
          </p:nvPr>
        </p:nvSpPr>
        <p:spPr>
          <a:xfrm>
            <a:off x="572493" y="2071316"/>
            <a:ext cx="6713552" cy="4119172"/>
          </a:xfrm>
        </p:spPr>
        <p:txBody>
          <a:bodyPr anchor="t">
            <a:normAutofit fontScale="85000" lnSpcReduction="20000"/>
          </a:bodyPr>
          <a:lstStyle/>
          <a:p>
            <a:pPr marL="0" indent="0">
              <a:buNone/>
            </a:pPr>
            <a:r>
              <a:rPr lang="en-US" sz="2100" dirty="0"/>
              <a:t>Predictive analysis attempts to answer the question “</a:t>
            </a:r>
            <a:r>
              <a:rPr lang="en-US" sz="2100" b="1" i="1" dirty="0"/>
              <a:t>what is likely to happen</a:t>
            </a:r>
            <a:r>
              <a:rPr lang="en-US" sz="2100" dirty="0"/>
              <a:t>”. This type of analytics utilizes previous data to make predictions about future outcomes.</a:t>
            </a:r>
          </a:p>
          <a:p>
            <a:pPr marL="0" indent="0">
              <a:buNone/>
            </a:pPr>
            <a:r>
              <a:rPr lang="en-US" sz="2100" dirty="0"/>
              <a:t>Predictive analysis uses the data we have summarized to make logical predictions of the outcomes of events. </a:t>
            </a:r>
          </a:p>
          <a:p>
            <a:pPr marL="0" indent="0">
              <a:buNone/>
            </a:pPr>
            <a:r>
              <a:rPr lang="en-US" sz="2100" dirty="0"/>
              <a:t>This analysis relies on statistical modeling, which requires added technology and manpower to forecast. It is also important to understand that forecasting is only an estimate; the accuracy of predictions relies on quality and detailed data.</a:t>
            </a:r>
          </a:p>
          <a:p>
            <a:pPr marL="0" indent="0">
              <a:buNone/>
            </a:pPr>
            <a:endParaRPr lang="en-US" sz="2000" dirty="0"/>
          </a:p>
          <a:p>
            <a:pPr marL="0" indent="0">
              <a:buNone/>
            </a:pPr>
            <a:r>
              <a:rPr lang="en-US" sz="2000" dirty="0"/>
              <a:t>Business applications of predictive analysis include:</a:t>
            </a:r>
          </a:p>
          <a:p>
            <a:r>
              <a:rPr lang="en-US" sz="2000" dirty="0"/>
              <a:t>Sales Forecasting</a:t>
            </a:r>
          </a:p>
          <a:p>
            <a:r>
              <a:rPr lang="en-US" sz="2000" dirty="0"/>
              <a:t>Using customer segmentation to determine which leads have the best chance of converting</a:t>
            </a:r>
          </a:p>
          <a:p>
            <a:r>
              <a:rPr lang="en-US" sz="2000" dirty="0"/>
              <a:t>Predictive analytics in customer success teams</a:t>
            </a:r>
            <a:endParaRPr lang="en-AE" sz="2000" dirty="0"/>
          </a:p>
        </p:txBody>
      </p:sp>
      <p:pic>
        <p:nvPicPr>
          <p:cNvPr id="5" name="Picture 4" descr="Computer parts">
            <a:extLst>
              <a:ext uri="{FF2B5EF4-FFF2-40B4-BE49-F238E27FC236}">
                <a16:creationId xmlns:a16="http://schemas.microsoft.com/office/drawing/2014/main" id="{05CF8AB5-EB82-F90E-6903-BF46FB8C6BBD}"/>
              </a:ext>
            </a:extLst>
          </p:cNvPr>
          <p:cNvPicPr>
            <a:picLocks noChangeAspect="1"/>
          </p:cNvPicPr>
          <p:nvPr/>
        </p:nvPicPr>
        <p:blipFill>
          <a:blip r:embed="rId2">
            <a:extLst>
              <a:ext uri="{28A0092B-C50C-407E-A947-70E740481C1C}">
                <a14:useLocalDpi xmlns:a14="http://schemas.microsoft.com/office/drawing/2010/main" val="0"/>
              </a:ext>
            </a:extLst>
          </a:blip>
          <a:srcRect l="17932" r="17932"/>
          <a:stretch/>
        </p:blipFill>
        <p:spPr>
          <a:xfrm>
            <a:off x="7675658" y="2093976"/>
            <a:ext cx="3941064" cy="4096512"/>
          </a:xfrm>
          <a:prstGeom prst="rect">
            <a:avLst/>
          </a:prstGeom>
        </p:spPr>
      </p:pic>
    </p:spTree>
    <p:extLst>
      <p:ext uri="{BB962C8B-B14F-4D97-AF65-F5344CB8AC3E}">
        <p14:creationId xmlns:p14="http://schemas.microsoft.com/office/powerpoint/2010/main" val="3203108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a:cs typeface="Segoe UI Semibold"/>
              </a:rPr>
              <a:t>Speaker Bio</a:t>
            </a:r>
            <a:endParaRPr lang="en-US" dirty="0"/>
          </a:p>
        </p:txBody>
      </p:sp>
      <p:sp>
        <p:nvSpPr>
          <p:cNvPr id="8" name="Text Placeholder 2">
            <a:extLst>
              <a:ext uri="{FF2B5EF4-FFF2-40B4-BE49-F238E27FC236}">
                <a16:creationId xmlns:a16="http://schemas.microsoft.com/office/drawing/2014/main" id="{119E2D7C-6D60-4EBE-832D-53054BBCE003}"/>
              </a:ext>
            </a:extLst>
          </p:cNvPr>
          <p:cNvSpPr>
            <a:spLocks noGrp="1"/>
          </p:cNvSpPr>
          <p:nvPr>
            <p:ph type="body" sz="quarter" idx="10"/>
          </p:nvPr>
        </p:nvSpPr>
        <p:spPr>
          <a:xfrm>
            <a:off x="2900427" y="2592543"/>
            <a:ext cx="9449144" cy="2431435"/>
          </a:xfrm>
        </p:spPr>
        <p:txBody>
          <a:bodyPr vert="horz" wrap="square" lIns="146304" tIns="91440" rIns="146304" bIns="91440" rtlCol="0" anchor="t">
            <a:spAutoFit/>
          </a:bodyPr>
          <a:lstStyle/>
          <a:p>
            <a:pPr>
              <a:spcAft>
                <a:spcPts val="500"/>
              </a:spcAft>
            </a:pPr>
            <a:r>
              <a:rPr lang="en-US" sz="4000" b="1" dirty="0">
                <a:solidFill>
                  <a:schemeClr val="accent5"/>
                </a:solidFill>
                <a:latin typeface="Segoe UI" panose="020B0502040204020203" pitchFamily="34" charset="0"/>
                <a:cs typeface="Segoe UI" panose="020B0502040204020203" pitchFamily="34" charset="0"/>
              </a:rPr>
              <a:t>Hadeel Shubair</a:t>
            </a:r>
          </a:p>
          <a:p>
            <a:pPr>
              <a:lnSpc>
                <a:spcPts val="1800"/>
              </a:lnSpc>
              <a:spcAft>
                <a:spcPts val="500"/>
              </a:spcAft>
            </a:pPr>
            <a:r>
              <a:rPr lang="en-US" sz="1800" dirty="0">
                <a:solidFill>
                  <a:schemeClr val="bg2">
                    <a:lumMod val="10000"/>
                  </a:schemeClr>
                </a:solidFill>
                <a:latin typeface="Segoe UI" panose="020B0502040204020203" pitchFamily="34" charset="0"/>
                <a:cs typeface="Segoe UI" panose="020B0502040204020203" pitchFamily="34" charset="0"/>
              </a:rPr>
              <a:t>Regional Cloud Advocate - Microsoft</a:t>
            </a:r>
          </a:p>
          <a:p>
            <a:pPr>
              <a:lnSpc>
                <a:spcPts val="1800"/>
              </a:lnSpc>
              <a:spcAft>
                <a:spcPts val="500"/>
              </a:spcAft>
            </a:pPr>
            <a:r>
              <a:rPr lang="en-US" sz="1800" b="1" dirty="0">
                <a:solidFill>
                  <a:schemeClr val="bg2">
                    <a:lumMod val="10000"/>
                  </a:schemeClr>
                </a:solidFill>
                <a:latin typeface="Segoe UI" panose="020B0502040204020203" pitchFamily="34" charset="0"/>
                <a:cs typeface="Segoe UI" panose="020B0502040204020203" pitchFamily="34" charset="0"/>
              </a:rPr>
              <a:t>           </a:t>
            </a:r>
            <a:endParaRPr lang="en-US" sz="1400" dirty="0">
              <a:solidFill>
                <a:schemeClr val="bg2">
                  <a:lumMod val="10000"/>
                </a:schemeClr>
              </a:solidFill>
              <a:latin typeface="Segoe UI" panose="020B0502040204020203" pitchFamily="34" charset="0"/>
              <a:cs typeface="Segoe UI" panose="020B0502040204020203" pitchFamily="34" charset="0"/>
            </a:endParaRPr>
          </a:p>
          <a:p>
            <a:pPr>
              <a:lnSpc>
                <a:spcPts val="1800"/>
              </a:lnSpc>
              <a:spcAft>
                <a:spcPts val="500"/>
              </a:spcAft>
            </a:pPr>
            <a:r>
              <a:rPr lang="en-US" sz="1800" b="1" dirty="0">
                <a:solidFill>
                  <a:schemeClr val="bg2">
                    <a:lumMod val="10000"/>
                  </a:schemeClr>
                </a:solidFill>
                <a:latin typeface="Segoe UI" panose="020B0502040204020203" pitchFamily="34" charset="0"/>
                <a:cs typeface="Segoe UI" panose="020B0502040204020203" pitchFamily="34" charset="0"/>
              </a:rPr>
              <a:t>          Hadeel Shubair</a:t>
            </a:r>
          </a:p>
          <a:p>
            <a:pPr>
              <a:lnSpc>
                <a:spcPts val="1800"/>
              </a:lnSpc>
              <a:spcAft>
                <a:spcPts val="500"/>
              </a:spcAft>
            </a:pPr>
            <a:r>
              <a:rPr lang="en-US" sz="1400" dirty="0">
                <a:solidFill>
                  <a:schemeClr val="bg2">
                    <a:lumMod val="10000"/>
                  </a:schemeClr>
                </a:solidFill>
                <a:latin typeface="Segoe UI" panose="020B0502040204020203" pitchFamily="34" charset="0"/>
                <a:cs typeface="Segoe UI" panose="020B0502040204020203" pitchFamily="34" charset="0"/>
              </a:rPr>
              <a:t>             </a:t>
            </a:r>
            <a:r>
              <a:rPr lang="en-US" sz="1800" b="1" dirty="0">
                <a:solidFill>
                  <a:schemeClr val="bg2">
                    <a:lumMod val="10000"/>
                  </a:schemeClr>
                </a:solidFill>
                <a:latin typeface="Segoe UI" panose="020B0502040204020203" pitchFamily="34" charset="0"/>
                <a:cs typeface="Segoe UI" panose="020B0502040204020203" pitchFamily="34" charset="0"/>
              </a:rPr>
              <a:t>@Hshubair3</a:t>
            </a:r>
            <a:endParaRPr lang="en-US" sz="1400" b="1" dirty="0">
              <a:solidFill>
                <a:schemeClr val="bg2">
                  <a:lumMod val="10000"/>
                </a:schemeClr>
              </a:solidFill>
              <a:latin typeface="Segoe UI" panose="020B0502040204020203" pitchFamily="34" charset="0"/>
              <a:cs typeface="Segoe UI" panose="020B0502040204020203" pitchFamily="34" charset="0"/>
            </a:endParaRPr>
          </a:p>
        </p:txBody>
      </p:sp>
      <p:pic>
        <p:nvPicPr>
          <p:cNvPr id="9" name="Picture 8" descr="Graphical user interface, application&#10;&#10;Description automatically generated"/>
          <p:cNvPicPr>
            <a:picLocks noChangeAspect="1"/>
          </p:cNvPicPr>
          <p:nvPr/>
        </p:nvPicPr>
        <p:blipFill rotWithShape="1">
          <a:blip r:embed="rId2"/>
          <a:srcRect/>
          <a:stretch/>
        </p:blipFill>
        <p:spPr>
          <a:xfrm>
            <a:off x="634652" y="2591007"/>
            <a:ext cx="2267878" cy="2278316"/>
          </a:xfrm>
          <a:prstGeom prst="ellipse">
            <a:avLst/>
          </a:prstGeom>
        </p:spPr>
      </p:pic>
      <p:pic>
        <p:nvPicPr>
          <p:cNvPr id="3" name="Picture 3" descr="Logo&#10;&#10;Description automatically generated">
            <a:extLst>
              <a:ext uri="{FF2B5EF4-FFF2-40B4-BE49-F238E27FC236}">
                <a16:creationId xmlns:a16="http://schemas.microsoft.com/office/drawing/2014/main" id="{FD5755D5-3147-0F0C-570A-EF210E7F2494}"/>
              </a:ext>
            </a:extLst>
          </p:cNvPr>
          <p:cNvPicPr>
            <a:picLocks noChangeAspect="1"/>
          </p:cNvPicPr>
          <p:nvPr/>
        </p:nvPicPr>
        <p:blipFill>
          <a:blip r:embed="rId3"/>
          <a:stretch>
            <a:fillRect/>
          </a:stretch>
        </p:blipFill>
        <p:spPr>
          <a:xfrm>
            <a:off x="3112522" y="4091695"/>
            <a:ext cx="534836" cy="425467"/>
          </a:xfrm>
          <a:prstGeom prst="rect">
            <a:avLst/>
          </a:prstGeom>
        </p:spPr>
      </p:pic>
      <p:pic>
        <p:nvPicPr>
          <p:cNvPr id="1028" name="Picture 4" descr="Twitter Logo Vector Art, Icons, and Graphics for Free Download">
            <a:extLst>
              <a:ext uri="{FF2B5EF4-FFF2-40B4-BE49-F238E27FC236}">
                <a16:creationId xmlns:a16="http://schemas.microsoft.com/office/drawing/2014/main" id="{44E64E7E-C8C7-6824-0E92-5AEC870857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0844" y="4517162"/>
            <a:ext cx="477241" cy="477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26872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81E075-A96A-AFC6-AE27-164578243C90}"/>
              </a:ext>
            </a:extLst>
          </p:cNvPr>
          <p:cNvSpPr>
            <a:spLocks noGrp="1"/>
          </p:cNvSpPr>
          <p:nvPr>
            <p:ph type="title"/>
          </p:nvPr>
        </p:nvSpPr>
        <p:spPr>
          <a:xfrm>
            <a:off x="572493" y="238539"/>
            <a:ext cx="11018520" cy="1434415"/>
          </a:xfrm>
        </p:spPr>
        <p:txBody>
          <a:bodyPr anchor="b">
            <a:normAutofit/>
          </a:bodyPr>
          <a:lstStyle/>
          <a:p>
            <a:r>
              <a:rPr lang="en-US" sz="5400" b="1" dirty="0"/>
              <a:t>Prescriptive Analysis</a:t>
            </a:r>
            <a:endParaRPr lang="en-AE" sz="5400" b="1" dirty="0"/>
          </a:p>
        </p:txBody>
      </p:sp>
      <p:sp>
        <p:nvSpPr>
          <p:cNvPr id="1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F7D6D8C-C55D-E83F-DA84-95245966EFBE}"/>
              </a:ext>
            </a:extLst>
          </p:cNvPr>
          <p:cNvSpPr>
            <a:spLocks noGrp="1"/>
          </p:cNvSpPr>
          <p:nvPr>
            <p:ph idx="1"/>
          </p:nvPr>
        </p:nvSpPr>
        <p:spPr>
          <a:xfrm>
            <a:off x="572493" y="2071316"/>
            <a:ext cx="6713552" cy="4119172"/>
          </a:xfrm>
        </p:spPr>
        <p:txBody>
          <a:bodyPr anchor="t">
            <a:normAutofit/>
          </a:bodyPr>
          <a:lstStyle/>
          <a:p>
            <a:pPr marL="0" indent="0">
              <a:buNone/>
            </a:pPr>
            <a:r>
              <a:rPr lang="en-US" sz="2000" dirty="0"/>
              <a:t>Prescriptive analysis is the frontier of data analysis, combining the insight from all previous analyses to determine the course of action to take in a current problem or decision.</a:t>
            </a:r>
          </a:p>
          <a:p>
            <a:pPr marL="0" indent="0">
              <a:buNone/>
            </a:pPr>
            <a:r>
              <a:rPr lang="en-US" sz="2000" dirty="0"/>
              <a:t>Prescriptive analysis utilizes state of the art technology and data practices. </a:t>
            </a:r>
          </a:p>
          <a:p>
            <a:r>
              <a:rPr lang="en-US" sz="2000" dirty="0"/>
              <a:t>AI is a perfect example of prescriptive analytics. AI systems consume a large amount of data to continuously learn and use this information to make informed decisions. </a:t>
            </a:r>
          </a:p>
          <a:p>
            <a:pPr marL="0" indent="0">
              <a:buNone/>
            </a:pPr>
            <a:endParaRPr lang="en-US" sz="2000" dirty="0"/>
          </a:p>
          <a:p>
            <a:pPr marL="0" indent="0">
              <a:buNone/>
            </a:pPr>
            <a:r>
              <a:rPr lang="en-US" sz="2000" dirty="0"/>
              <a:t>Currently, most of the big data-driven companies (Apple, Facebook, Netflix, etc.) are utilizing prescriptive analytics and AI to improve decision making. </a:t>
            </a:r>
            <a:endParaRPr lang="en-AE" sz="2000" dirty="0"/>
          </a:p>
        </p:txBody>
      </p:sp>
      <p:pic>
        <p:nvPicPr>
          <p:cNvPr id="5" name="Picture 4">
            <a:extLst>
              <a:ext uri="{FF2B5EF4-FFF2-40B4-BE49-F238E27FC236}">
                <a16:creationId xmlns:a16="http://schemas.microsoft.com/office/drawing/2014/main" id="{05CF8AB5-EB82-F90E-6903-BF46FB8C6BBD}"/>
              </a:ext>
            </a:extLst>
          </p:cNvPr>
          <p:cNvPicPr>
            <a:picLocks noChangeAspect="1"/>
          </p:cNvPicPr>
          <p:nvPr/>
        </p:nvPicPr>
        <p:blipFill>
          <a:blip r:embed="rId2">
            <a:extLst>
              <a:ext uri="{28A0092B-C50C-407E-A947-70E740481C1C}">
                <a14:useLocalDpi xmlns:a14="http://schemas.microsoft.com/office/drawing/2010/main" val="0"/>
              </a:ext>
            </a:extLst>
          </a:blip>
          <a:srcRect l="17943" r="17943"/>
          <a:stretch/>
        </p:blipFill>
        <p:spPr>
          <a:xfrm>
            <a:off x="7675658" y="2093976"/>
            <a:ext cx="3941064" cy="4096512"/>
          </a:xfrm>
          <a:prstGeom prst="rect">
            <a:avLst/>
          </a:prstGeom>
        </p:spPr>
      </p:pic>
    </p:spTree>
    <p:extLst>
      <p:ext uri="{BB962C8B-B14F-4D97-AF65-F5344CB8AC3E}">
        <p14:creationId xmlns:p14="http://schemas.microsoft.com/office/powerpoint/2010/main" val="25785652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D1861C8-BF3A-A22F-86D8-B8D23C203369}"/>
              </a:ext>
            </a:extLst>
          </p:cNvPr>
          <p:cNvPicPr>
            <a:picLocks noGrp="1" noChangeAspect="1"/>
          </p:cNvPicPr>
          <p:nvPr>
            <p:ph idx="1"/>
          </p:nvPr>
        </p:nvPicPr>
        <p:blipFill>
          <a:blip r:embed="rId2"/>
          <a:stretch>
            <a:fillRect/>
          </a:stretch>
        </p:blipFill>
        <p:spPr>
          <a:xfrm>
            <a:off x="1182509" y="1176528"/>
            <a:ext cx="9826981" cy="4643247"/>
          </a:xfrm>
          <a:prstGeom prst="rect">
            <a:avLst/>
          </a:prstGeom>
        </p:spPr>
      </p:pic>
    </p:spTree>
    <p:extLst>
      <p:ext uri="{BB962C8B-B14F-4D97-AF65-F5344CB8AC3E}">
        <p14:creationId xmlns:p14="http://schemas.microsoft.com/office/powerpoint/2010/main" val="805785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CEFE1E-3181-E948-7E21-FB861C70C438}"/>
              </a:ext>
            </a:extLst>
          </p:cNvPr>
          <p:cNvSpPr>
            <a:spLocks noGrp="1"/>
          </p:cNvSpPr>
          <p:nvPr>
            <p:ph type="title"/>
          </p:nvPr>
        </p:nvSpPr>
        <p:spPr>
          <a:xfrm>
            <a:off x="640080" y="325369"/>
            <a:ext cx="4368602" cy="1956841"/>
          </a:xfrm>
        </p:spPr>
        <p:txBody>
          <a:bodyPr anchor="b">
            <a:normAutofit/>
          </a:bodyPr>
          <a:lstStyle/>
          <a:p>
            <a:r>
              <a:rPr lang="en-US" sz="5400" b="1"/>
              <a:t>Conclusion</a:t>
            </a:r>
            <a:endParaRPr lang="en-AE" sz="5400" b="1"/>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241719-9711-8690-4389-241FA676CA15}"/>
              </a:ext>
            </a:extLst>
          </p:cNvPr>
          <p:cNvSpPr>
            <a:spLocks noGrp="1"/>
          </p:cNvSpPr>
          <p:nvPr>
            <p:ph idx="1"/>
          </p:nvPr>
        </p:nvSpPr>
        <p:spPr>
          <a:xfrm>
            <a:off x="640080" y="2872899"/>
            <a:ext cx="4243589" cy="3320668"/>
          </a:xfrm>
        </p:spPr>
        <p:txBody>
          <a:bodyPr>
            <a:normAutofit/>
          </a:bodyPr>
          <a:lstStyle/>
          <a:p>
            <a:r>
              <a:rPr lang="en-US" sz="2000" dirty="0"/>
              <a:t>As we have shown, each of these types of data analysis are connected and rely on each other to a certain degree. </a:t>
            </a:r>
          </a:p>
          <a:p>
            <a:r>
              <a:rPr lang="en-US" sz="2000" dirty="0"/>
              <a:t>They each serve a different purpose and provide varying insights. Moving from descriptive analysis towards predictive and prescriptive analysis requires much more technical ability, but also unlocks more insight for your organization.</a:t>
            </a:r>
            <a:endParaRPr lang="en-AE" sz="2000" dirty="0"/>
          </a:p>
        </p:txBody>
      </p:sp>
      <p:pic>
        <p:nvPicPr>
          <p:cNvPr id="4" name="Picture 3">
            <a:extLst>
              <a:ext uri="{FF2B5EF4-FFF2-40B4-BE49-F238E27FC236}">
                <a16:creationId xmlns:a16="http://schemas.microsoft.com/office/drawing/2014/main" id="{B6CE0493-B6C1-FA62-A1DD-C32984478850}"/>
              </a:ext>
            </a:extLst>
          </p:cNvPr>
          <p:cNvPicPr>
            <a:picLocks noChangeAspect="1"/>
          </p:cNvPicPr>
          <p:nvPr/>
        </p:nvPicPr>
        <p:blipFill rotWithShape="1">
          <a:blip r:embed="rId2"/>
          <a:srcRect l="24097" r="1948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9258889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E19035-A882-0447-8B56-229A64825374}"/>
              </a:ext>
            </a:extLst>
          </p:cNvPr>
          <p:cNvSpPr>
            <a:spLocks noGrp="1"/>
          </p:cNvSpPr>
          <p:nvPr>
            <p:ph type="title"/>
          </p:nvPr>
        </p:nvSpPr>
        <p:spPr>
          <a:xfrm>
            <a:off x="269302" y="2629243"/>
            <a:ext cx="10648080" cy="866311"/>
          </a:xfrm>
        </p:spPr>
        <p:txBody>
          <a:bodyPr>
            <a:normAutofit fontScale="90000"/>
          </a:bodyPr>
          <a:lstStyle/>
          <a:p>
            <a:r>
              <a:rPr lang="en-US" sz="5250" dirty="0">
                <a:solidFill>
                  <a:schemeClr val="accent5"/>
                </a:solidFill>
                <a:latin typeface="Segoe UI"/>
                <a:cs typeface="Segoe UI"/>
              </a:rPr>
              <a:t>Data Processing - Steps</a:t>
            </a:r>
            <a:endParaRPr lang="en-US" dirty="0">
              <a:solidFill>
                <a:schemeClr val="accent5"/>
              </a:solidFill>
            </a:endParaRPr>
          </a:p>
        </p:txBody>
      </p:sp>
    </p:spTree>
    <p:extLst>
      <p:ext uri="{BB962C8B-B14F-4D97-AF65-F5344CB8AC3E}">
        <p14:creationId xmlns:p14="http://schemas.microsoft.com/office/powerpoint/2010/main" val="35862478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8E48-7FA8-CD56-3B92-0CA014DD7AAF}"/>
              </a:ext>
            </a:extLst>
          </p:cNvPr>
          <p:cNvSpPr>
            <a:spLocks noGrp="1"/>
          </p:cNvSpPr>
          <p:nvPr>
            <p:ph type="title"/>
          </p:nvPr>
        </p:nvSpPr>
        <p:spPr/>
        <p:txBody>
          <a:bodyPr/>
          <a:lstStyle/>
          <a:p>
            <a:r>
              <a:rPr lang="en-US" b="1" dirty="0"/>
              <a:t>Select, build, and test models</a:t>
            </a:r>
            <a:endParaRPr lang="en-AE" b="1" dirty="0"/>
          </a:p>
        </p:txBody>
      </p:sp>
      <p:sp>
        <p:nvSpPr>
          <p:cNvPr id="3" name="Content Placeholder 2">
            <a:extLst>
              <a:ext uri="{FF2B5EF4-FFF2-40B4-BE49-F238E27FC236}">
                <a16:creationId xmlns:a16="http://schemas.microsoft.com/office/drawing/2014/main" id="{A58BA78D-3ECA-A1A1-8250-3338FC1EB2C0}"/>
              </a:ext>
            </a:extLst>
          </p:cNvPr>
          <p:cNvSpPr>
            <a:spLocks noGrp="1"/>
          </p:cNvSpPr>
          <p:nvPr>
            <p:ph idx="1"/>
          </p:nvPr>
        </p:nvSpPr>
        <p:spPr/>
        <p:txBody>
          <a:bodyPr>
            <a:normAutofit fontScale="77500" lnSpcReduction="20000"/>
          </a:bodyPr>
          <a:lstStyle/>
          <a:p>
            <a:pPr marL="0" indent="0">
              <a:buNone/>
            </a:pPr>
            <a:r>
              <a:rPr lang="en-US" sz="3200" dirty="0"/>
              <a:t>Data processing is all about model selection, building, and testing. In this step, the analytical approach is put together and tested.</a:t>
            </a:r>
            <a:endParaRPr lang="en-US" dirty="0"/>
          </a:p>
          <a:p>
            <a:pPr marL="0" indent="0">
              <a:buNone/>
            </a:pPr>
            <a:r>
              <a:rPr lang="en-US" dirty="0"/>
              <a:t>A few considerations will help select one or more appropriate statistical or machine learning models:</a:t>
            </a:r>
          </a:p>
          <a:p>
            <a:r>
              <a:rPr lang="en-US" sz="2700" dirty="0"/>
              <a:t>What are the data types? Categorical, ordered, continuous, or mixed.</a:t>
            </a:r>
          </a:p>
          <a:p>
            <a:r>
              <a:rPr lang="en-US" sz="2700" dirty="0"/>
              <a:t>Is there a time index to consider?</a:t>
            </a:r>
          </a:p>
          <a:p>
            <a:r>
              <a:rPr lang="en-US" sz="2700" dirty="0"/>
              <a:t>Are there rules and constraints that need to be incorporated into the model?</a:t>
            </a:r>
          </a:p>
          <a:p>
            <a:r>
              <a:rPr lang="en-US" sz="2700" dirty="0"/>
              <a:t>What models have others used for similar problems?</a:t>
            </a:r>
          </a:p>
          <a:p>
            <a:pPr marL="0" indent="0">
              <a:buNone/>
            </a:pPr>
            <a:endParaRPr lang="en-US" dirty="0"/>
          </a:p>
          <a:p>
            <a:pPr marL="0" indent="0">
              <a:buNone/>
            </a:pPr>
            <a:r>
              <a:rPr lang="en-US" dirty="0"/>
              <a:t>With a few candidate models selected, the next step is model building, testing, and tuning. In this step the models are configured, validated, and fine-tuned to get better accuracy.</a:t>
            </a:r>
          </a:p>
          <a:p>
            <a:pPr marL="0" indent="0">
              <a:buNone/>
            </a:pPr>
            <a:r>
              <a:rPr lang="en-US" dirty="0"/>
              <a:t>- Test &amp; check which model gives the best results </a:t>
            </a:r>
            <a:r>
              <a:rPr lang="en-US" b="1" dirty="0"/>
              <a:t>(highest accuracy/lowest error) </a:t>
            </a:r>
          </a:p>
          <a:p>
            <a:pPr marL="0" indent="0">
              <a:buNone/>
            </a:pPr>
            <a:endParaRPr lang="en-US" dirty="0"/>
          </a:p>
          <a:p>
            <a:pPr marL="0" indent="0">
              <a:buNone/>
            </a:pPr>
            <a:endParaRPr lang="en-US" dirty="0"/>
          </a:p>
          <a:p>
            <a:pPr marL="0" indent="0">
              <a:buNone/>
            </a:pPr>
            <a:endParaRPr lang="en-AE" dirty="0"/>
          </a:p>
        </p:txBody>
      </p:sp>
    </p:spTree>
    <p:extLst>
      <p:ext uri="{BB962C8B-B14F-4D97-AF65-F5344CB8AC3E}">
        <p14:creationId xmlns:p14="http://schemas.microsoft.com/office/powerpoint/2010/main" val="42078558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2B29E-3A36-4B60-9F08-FD562DF12713}"/>
              </a:ext>
            </a:extLst>
          </p:cNvPr>
          <p:cNvSpPr>
            <a:spLocks noGrp="1"/>
          </p:cNvSpPr>
          <p:nvPr>
            <p:ph type="title"/>
          </p:nvPr>
        </p:nvSpPr>
        <p:spPr/>
        <p:txBody>
          <a:bodyPr/>
          <a:lstStyle/>
          <a:p>
            <a:r>
              <a:rPr lang="en-US" b="1" dirty="0"/>
              <a:t>Model deployment</a:t>
            </a:r>
            <a:endParaRPr lang="en-AE" b="1" dirty="0"/>
          </a:p>
        </p:txBody>
      </p:sp>
      <p:sp>
        <p:nvSpPr>
          <p:cNvPr id="3" name="Content Placeholder 2">
            <a:extLst>
              <a:ext uri="{FF2B5EF4-FFF2-40B4-BE49-F238E27FC236}">
                <a16:creationId xmlns:a16="http://schemas.microsoft.com/office/drawing/2014/main" id="{C2606286-DB7A-7D3C-2119-4F3BED1F442A}"/>
              </a:ext>
            </a:extLst>
          </p:cNvPr>
          <p:cNvSpPr>
            <a:spLocks noGrp="1"/>
          </p:cNvSpPr>
          <p:nvPr>
            <p:ph idx="1"/>
          </p:nvPr>
        </p:nvSpPr>
        <p:spPr/>
        <p:txBody>
          <a:bodyPr>
            <a:normAutofit fontScale="85000" lnSpcReduction="20000"/>
          </a:bodyPr>
          <a:lstStyle/>
          <a:p>
            <a:pPr marL="0" indent="0">
              <a:buNone/>
            </a:pPr>
            <a:r>
              <a:rPr lang="en-US" dirty="0"/>
              <a:t>After selecting, building, and tuning models, the next step is model deployment. The goal of model deployment is to produce outputs that lead to a decision or action.</a:t>
            </a:r>
          </a:p>
          <a:p>
            <a:pPr marL="0" indent="0">
              <a:buNone/>
            </a:pPr>
            <a:r>
              <a:rPr lang="en-US" dirty="0"/>
              <a:t>Some examples of what decisions might look like after evaluating and translating model outputs:</a:t>
            </a:r>
          </a:p>
          <a:p>
            <a:r>
              <a:rPr lang="en-US" dirty="0"/>
              <a:t>Raise price</a:t>
            </a:r>
          </a:p>
          <a:p>
            <a:r>
              <a:rPr lang="en-US" dirty="0"/>
              <a:t>Launch the promotion</a:t>
            </a:r>
          </a:p>
          <a:p>
            <a:r>
              <a:rPr lang="en-US" dirty="0"/>
              <a:t>Change the policy</a:t>
            </a:r>
          </a:p>
          <a:p>
            <a:r>
              <a:rPr lang="en-US" dirty="0"/>
              <a:t>Change the mixture</a:t>
            </a:r>
          </a:p>
          <a:p>
            <a:pPr marL="0" indent="0">
              <a:buNone/>
            </a:pPr>
            <a:endParaRPr lang="en-US" dirty="0"/>
          </a:p>
          <a:p>
            <a:pPr marL="0" indent="0">
              <a:buNone/>
            </a:pPr>
            <a:r>
              <a:rPr lang="en-US" dirty="0"/>
              <a:t>In a data science application, model deployment is often automated while still allowing analyst users to override and influence the model’s recommendations.</a:t>
            </a:r>
            <a:endParaRPr lang="en-AE" dirty="0"/>
          </a:p>
        </p:txBody>
      </p:sp>
    </p:spTree>
    <p:extLst>
      <p:ext uri="{BB962C8B-B14F-4D97-AF65-F5344CB8AC3E}">
        <p14:creationId xmlns:p14="http://schemas.microsoft.com/office/powerpoint/2010/main" val="40967298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2B29E-3A36-4B60-9F08-FD562DF12713}"/>
              </a:ext>
            </a:extLst>
          </p:cNvPr>
          <p:cNvSpPr>
            <a:spLocks noGrp="1"/>
          </p:cNvSpPr>
          <p:nvPr>
            <p:ph type="title"/>
          </p:nvPr>
        </p:nvSpPr>
        <p:spPr/>
        <p:txBody>
          <a:bodyPr/>
          <a:lstStyle/>
          <a:p>
            <a:r>
              <a:rPr lang="en-US" b="1" dirty="0"/>
              <a:t>Monitor and validate</a:t>
            </a:r>
            <a:endParaRPr lang="en-AE" b="1" dirty="0"/>
          </a:p>
        </p:txBody>
      </p:sp>
      <p:sp>
        <p:nvSpPr>
          <p:cNvPr id="3" name="Content Placeholder 2">
            <a:extLst>
              <a:ext uri="{FF2B5EF4-FFF2-40B4-BE49-F238E27FC236}">
                <a16:creationId xmlns:a16="http://schemas.microsoft.com/office/drawing/2014/main" id="{C2606286-DB7A-7D3C-2119-4F3BED1F442A}"/>
              </a:ext>
            </a:extLst>
          </p:cNvPr>
          <p:cNvSpPr>
            <a:spLocks noGrp="1"/>
          </p:cNvSpPr>
          <p:nvPr>
            <p:ph idx="1"/>
          </p:nvPr>
        </p:nvSpPr>
        <p:spPr/>
        <p:txBody>
          <a:bodyPr>
            <a:normAutofit/>
          </a:bodyPr>
          <a:lstStyle/>
          <a:p>
            <a:pPr marL="0" indent="0">
              <a:buNone/>
            </a:pPr>
            <a:r>
              <a:rPr lang="en-US" sz="2400" dirty="0"/>
              <a:t>The final step in a data analysis process is monitoring and validation. </a:t>
            </a:r>
          </a:p>
          <a:p>
            <a:pPr marL="0" indent="0">
              <a:buNone/>
            </a:pPr>
            <a:r>
              <a:rPr lang="en-US" sz="2400" dirty="0"/>
              <a:t>After decisions have been put into play and allowed a short time to work, it's important to go back and check to see if outcomes are as expected.</a:t>
            </a:r>
          </a:p>
          <a:p>
            <a:pPr marL="0" indent="0">
              <a:buNone/>
            </a:pPr>
            <a:endParaRPr lang="en-US" sz="2400" dirty="0"/>
          </a:p>
          <a:p>
            <a:pPr marL="0" indent="0">
              <a:buNone/>
            </a:pPr>
            <a:r>
              <a:rPr lang="en-US" sz="2400" dirty="0"/>
              <a:t>Monitoring and validating results can take many forms. </a:t>
            </a:r>
          </a:p>
          <a:p>
            <a:r>
              <a:rPr lang="en-US" sz="2400" dirty="0"/>
              <a:t>For example, summary reports and simple charts of actual versus targets or average revenue or sales over time.</a:t>
            </a:r>
          </a:p>
          <a:p>
            <a:pPr marL="0" indent="0">
              <a:buNone/>
            </a:pPr>
            <a:endParaRPr lang="en-US" sz="2400" dirty="0"/>
          </a:p>
        </p:txBody>
      </p:sp>
    </p:spTree>
    <p:extLst>
      <p:ext uri="{BB962C8B-B14F-4D97-AF65-F5344CB8AC3E}">
        <p14:creationId xmlns:p14="http://schemas.microsoft.com/office/powerpoint/2010/main" val="2733029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E19035-A882-0447-8B56-229A64825374}"/>
              </a:ext>
            </a:extLst>
          </p:cNvPr>
          <p:cNvSpPr>
            <a:spLocks noGrp="1"/>
          </p:cNvSpPr>
          <p:nvPr>
            <p:ph type="title"/>
          </p:nvPr>
        </p:nvSpPr>
        <p:spPr>
          <a:xfrm>
            <a:off x="269302" y="2629243"/>
            <a:ext cx="10648080" cy="866311"/>
          </a:xfrm>
        </p:spPr>
        <p:txBody>
          <a:bodyPr>
            <a:normAutofit fontScale="90000"/>
          </a:bodyPr>
          <a:lstStyle/>
          <a:p>
            <a:r>
              <a:rPr lang="en-US" sz="5250" dirty="0">
                <a:solidFill>
                  <a:schemeClr val="accent5"/>
                </a:solidFill>
                <a:latin typeface="Segoe UI"/>
                <a:cs typeface="Segoe UI"/>
              </a:rPr>
              <a:t>Types of Algorithms</a:t>
            </a:r>
            <a:endParaRPr lang="en-US" dirty="0">
              <a:solidFill>
                <a:schemeClr val="accent5"/>
              </a:solidFill>
            </a:endParaRPr>
          </a:p>
        </p:txBody>
      </p:sp>
    </p:spTree>
    <p:extLst>
      <p:ext uri="{BB962C8B-B14F-4D97-AF65-F5344CB8AC3E}">
        <p14:creationId xmlns:p14="http://schemas.microsoft.com/office/powerpoint/2010/main" val="38755076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11726B-7F42-606D-181F-9F20A220EBBA}"/>
              </a:ext>
            </a:extLst>
          </p:cNvPr>
          <p:cNvSpPr>
            <a:spLocks noGrp="1"/>
          </p:cNvSpPr>
          <p:nvPr>
            <p:ph type="title"/>
          </p:nvPr>
        </p:nvSpPr>
        <p:spPr/>
        <p:txBody>
          <a:bodyPr/>
          <a:lstStyle/>
          <a:p>
            <a:r>
              <a:rPr lang="en-US" b="1" dirty="0"/>
              <a:t>Intro</a:t>
            </a:r>
            <a:endParaRPr lang="en-AE" b="1" dirty="0"/>
          </a:p>
        </p:txBody>
      </p:sp>
      <p:sp>
        <p:nvSpPr>
          <p:cNvPr id="4" name="Content Placeholder 3">
            <a:extLst>
              <a:ext uri="{FF2B5EF4-FFF2-40B4-BE49-F238E27FC236}">
                <a16:creationId xmlns:a16="http://schemas.microsoft.com/office/drawing/2014/main" id="{5713BD77-7AA5-67C5-4619-C13B0F424188}"/>
              </a:ext>
            </a:extLst>
          </p:cNvPr>
          <p:cNvSpPr>
            <a:spLocks noGrp="1"/>
          </p:cNvSpPr>
          <p:nvPr>
            <p:ph idx="1"/>
          </p:nvPr>
        </p:nvSpPr>
        <p:spPr/>
        <p:txBody>
          <a:bodyPr>
            <a:normAutofit/>
          </a:bodyPr>
          <a:lstStyle/>
          <a:p>
            <a:r>
              <a:rPr lang="en-US" sz="2400" dirty="0"/>
              <a:t>The implementation of Data Science to any problem requires a set of skills. Machine Learning is an integral part of this skill set.</a:t>
            </a:r>
          </a:p>
          <a:p>
            <a:r>
              <a:rPr lang="en-US" sz="2400" dirty="0"/>
              <a:t>For doing Data Science, you must know the various Machine Learning algorithms used for solving different types of problems, as a single algorithm cannot be the best for all types of use cases. </a:t>
            </a:r>
          </a:p>
          <a:p>
            <a:r>
              <a:rPr lang="en-US" sz="2400" dirty="0"/>
              <a:t>These algorithms find an application in various tasks like prediction, classification, clustering, etc. from the dataset under consideration.</a:t>
            </a:r>
          </a:p>
          <a:p>
            <a:pPr marL="0" indent="0">
              <a:buNone/>
            </a:pPr>
            <a:endParaRPr lang="en-US" sz="2400" dirty="0"/>
          </a:p>
        </p:txBody>
      </p:sp>
    </p:spTree>
    <p:extLst>
      <p:ext uri="{BB962C8B-B14F-4D97-AF65-F5344CB8AC3E}">
        <p14:creationId xmlns:p14="http://schemas.microsoft.com/office/powerpoint/2010/main" val="3062778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1973C-9F16-2218-CF40-9D03F38F0A01}"/>
              </a:ext>
            </a:extLst>
          </p:cNvPr>
          <p:cNvSpPr>
            <a:spLocks noGrp="1"/>
          </p:cNvSpPr>
          <p:nvPr>
            <p:ph type="title"/>
          </p:nvPr>
        </p:nvSpPr>
        <p:spPr/>
        <p:txBody>
          <a:bodyPr/>
          <a:lstStyle/>
          <a:p>
            <a:r>
              <a:rPr lang="en-US" b="1" dirty="0"/>
              <a:t>ML Algorithms:</a:t>
            </a:r>
            <a:endParaRPr lang="en-AE" b="1" dirty="0">
              <a:highlight>
                <a:srgbClr val="FFFF00"/>
              </a:highlight>
            </a:endParaRPr>
          </a:p>
        </p:txBody>
      </p:sp>
      <p:sp>
        <p:nvSpPr>
          <p:cNvPr id="3" name="Content Placeholder 2">
            <a:extLst>
              <a:ext uri="{FF2B5EF4-FFF2-40B4-BE49-F238E27FC236}">
                <a16:creationId xmlns:a16="http://schemas.microsoft.com/office/drawing/2014/main" id="{1FDDF2D8-6C17-A687-5BCF-8A1870AC0A77}"/>
              </a:ext>
            </a:extLst>
          </p:cNvPr>
          <p:cNvSpPr>
            <a:spLocks noGrp="1"/>
          </p:cNvSpPr>
          <p:nvPr>
            <p:ph idx="1"/>
          </p:nvPr>
        </p:nvSpPr>
        <p:spPr>
          <a:xfrm>
            <a:off x="672523" y="1566863"/>
            <a:ext cx="11290877" cy="5167311"/>
          </a:xfrm>
        </p:spPr>
        <p:txBody>
          <a:bodyPr>
            <a:normAutofit/>
          </a:bodyPr>
          <a:lstStyle/>
          <a:p>
            <a:pPr marL="0" indent="0">
              <a:buNone/>
            </a:pPr>
            <a:r>
              <a:rPr lang="en-US" sz="1800" dirty="0"/>
              <a:t>Machine learning algorithms are broadly classified into three categories:</a:t>
            </a:r>
          </a:p>
          <a:p>
            <a:r>
              <a:rPr lang="en-US" sz="1800" b="1" dirty="0"/>
              <a:t>Supervised Learning </a:t>
            </a:r>
            <a:r>
              <a:rPr lang="en-US" sz="1800" dirty="0"/>
              <a:t>– Labeled data. Used to classify something or predict a value. [Example: Detecting fraudulent transactions from a list of credit card transactions]</a:t>
            </a:r>
            <a:endParaRPr lang="en-US" sz="1800" b="1" dirty="0"/>
          </a:p>
          <a:p>
            <a:r>
              <a:rPr lang="en-US" sz="1800" b="1" dirty="0"/>
              <a:t>Unsupervised Learning </a:t>
            </a:r>
            <a:r>
              <a:rPr lang="en-US" sz="1800" dirty="0"/>
              <a:t>– Unlabeled data. Used to find patterns in given data. In this case, you are asking the machine learning model to process the data from which you can then draw conclusions. [Example: Customer segmentation based on spend data.]</a:t>
            </a:r>
            <a:endParaRPr lang="en-US" sz="1800" b="1" dirty="0"/>
          </a:p>
          <a:p>
            <a:r>
              <a:rPr lang="en-US" sz="1800" b="1" dirty="0"/>
              <a:t>Reinforcement Learning </a:t>
            </a:r>
            <a:r>
              <a:rPr lang="en-US" sz="1800" dirty="0"/>
              <a:t>- Learning by trial and error. This is the closest to how humans learn. [Example: Personalized recommendations on streaming platforms like YouTube]</a:t>
            </a:r>
            <a:endParaRPr lang="en-AE" sz="1800" dirty="0"/>
          </a:p>
        </p:txBody>
      </p:sp>
      <p:pic>
        <p:nvPicPr>
          <p:cNvPr id="4" name="Content Placeholder 3" descr="Diagram&#10;&#10;Description automatically generated">
            <a:extLst>
              <a:ext uri="{FF2B5EF4-FFF2-40B4-BE49-F238E27FC236}">
                <a16:creationId xmlns:a16="http://schemas.microsoft.com/office/drawing/2014/main" id="{023589E0-8FB2-0A4E-B20F-0BBC73DB9BE2}"/>
              </a:ext>
            </a:extLst>
          </p:cNvPr>
          <p:cNvPicPr>
            <a:picLocks noChangeAspect="1"/>
          </p:cNvPicPr>
          <p:nvPr/>
        </p:nvPicPr>
        <p:blipFill rotWithShape="1">
          <a:blip r:embed="rId2"/>
          <a:srcRect l="2821" t="21420" r="2726" b="30236"/>
          <a:stretch/>
        </p:blipFill>
        <p:spPr>
          <a:xfrm>
            <a:off x="2835274" y="4114006"/>
            <a:ext cx="6521451" cy="2620168"/>
          </a:xfrm>
          <a:prstGeom prst="rect">
            <a:avLst/>
          </a:prstGeom>
        </p:spPr>
      </p:pic>
    </p:spTree>
    <p:extLst>
      <p:ext uri="{BB962C8B-B14F-4D97-AF65-F5344CB8AC3E}">
        <p14:creationId xmlns:p14="http://schemas.microsoft.com/office/powerpoint/2010/main" val="32144586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3B74E-03E8-F0CC-D178-CBC396F2194C}"/>
              </a:ext>
            </a:extLst>
          </p:cNvPr>
          <p:cNvSpPr>
            <a:spLocks noGrp="1"/>
          </p:cNvSpPr>
          <p:nvPr>
            <p:ph type="title"/>
          </p:nvPr>
        </p:nvSpPr>
        <p:spPr>
          <a:xfrm>
            <a:off x="647889" y="1349680"/>
            <a:ext cx="2931320" cy="4449541"/>
          </a:xfrm>
        </p:spPr>
        <p:txBody>
          <a:bodyPr vert="horz" lIns="91440" tIns="45720" rIns="91440" bIns="45720" rtlCol="0" anchor="t">
            <a:normAutofit/>
          </a:bodyPr>
          <a:lstStyle/>
          <a:p>
            <a:r>
              <a:rPr lang="en-US" sz="4800" dirty="0">
                <a:solidFill>
                  <a:schemeClr val="bg1"/>
                </a:solidFill>
                <a:latin typeface="Segoe UI"/>
                <a:cs typeface="Segoe UI"/>
              </a:rPr>
              <a:t>Learning Objectives</a:t>
            </a:r>
          </a:p>
        </p:txBody>
      </p:sp>
      <p:graphicFrame>
        <p:nvGraphicFramePr>
          <p:cNvPr id="6" name="TextBox 3">
            <a:extLst>
              <a:ext uri="{FF2B5EF4-FFF2-40B4-BE49-F238E27FC236}">
                <a16:creationId xmlns:a16="http://schemas.microsoft.com/office/drawing/2014/main" id="{BBA4463E-0492-CB64-2776-8F32C8DB10E3}"/>
              </a:ext>
            </a:extLst>
          </p:cNvPr>
          <p:cNvGraphicFramePr/>
          <p:nvPr>
            <p:extLst>
              <p:ext uri="{D42A27DB-BD31-4B8C-83A1-F6EECF244321}">
                <p14:modId xmlns:p14="http://schemas.microsoft.com/office/powerpoint/2010/main" val="2759772731"/>
              </p:ext>
            </p:extLst>
          </p:nvPr>
        </p:nvGraphicFramePr>
        <p:xfrm>
          <a:off x="4662106" y="640075"/>
          <a:ext cx="6912245" cy="55368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27423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3634B-D185-F396-4005-80D7A052A7E0}"/>
              </a:ext>
            </a:extLst>
          </p:cNvPr>
          <p:cNvSpPr>
            <a:spLocks noGrp="1"/>
          </p:cNvSpPr>
          <p:nvPr>
            <p:ph type="title"/>
          </p:nvPr>
        </p:nvSpPr>
        <p:spPr/>
        <p:txBody>
          <a:bodyPr/>
          <a:lstStyle/>
          <a:p>
            <a:r>
              <a:rPr lang="en-US" b="1" dirty="0"/>
              <a:t>Splitting data: training &amp; testing</a:t>
            </a:r>
            <a:endParaRPr lang="en-AE" b="1" dirty="0"/>
          </a:p>
        </p:txBody>
      </p:sp>
      <p:sp>
        <p:nvSpPr>
          <p:cNvPr id="3" name="Content Placeholder 2">
            <a:extLst>
              <a:ext uri="{FF2B5EF4-FFF2-40B4-BE49-F238E27FC236}">
                <a16:creationId xmlns:a16="http://schemas.microsoft.com/office/drawing/2014/main" id="{09FD765B-D87A-C5F6-5494-74937687ADC7}"/>
              </a:ext>
            </a:extLst>
          </p:cNvPr>
          <p:cNvSpPr>
            <a:spLocks noGrp="1"/>
          </p:cNvSpPr>
          <p:nvPr>
            <p:ph idx="1"/>
          </p:nvPr>
        </p:nvSpPr>
        <p:spPr>
          <a:xfrm>
            <a:off x="838200" y="1825625"/>
            <a:ext cx="10855036" cy="4351338"/>
          </a:xfrm>
        </p:spPr>
        <p:txBody>
          <a:bodyPr>
            <a:normAutofit/>
          </a:bodyPr>
          <a:lstStyle/>
          <a:p>
            <a:pPr marL="0" indent="0">
              <a:buNone/>
            </a:pPr>
            <a:r>
              <a:rPr lang="en-US" sz="2400" dirty="0"/>
              <a:t>The train-test split procedure is used to estimate the performance of ML algorithms when they are used to make predictions on data not used to train the model.</a:t>
            </a:r>
          </a:p>
          <a:p>
            <a:r>
              <a:rPr lang="en-US" sz="2400" dirty="0"/>
              <a:t>We need some data to train our model on &amp; some data to test our model on to validate the model</a:t>
            </a:r>
          </a:p>
          <a:p>
            <a:r>
              <a:rPr lang="en-US" sz="2400" dirty="0"/>
              <a:t>Data scientists have noticed that 80:20, 70:30 are the most widely used ratios and give the best results</a:t>
            </a:r>
          </a:p>
          <a:p>
            <a:endParaRPr lang="en-US" sz="2400" dirty="0"/>
          </a:p>
          <a:p>
            <a:pPr marL="0" indent="0">
              <a:buNone/>
            </a:pPr>
            <a:r>
              <a:rPr lang="en-US" sz="2400" dirty="0"/>
              <a:t>Empirical studies show that the best results are obtained if we use 20-30% of  the data for testing, and the remaining 70-80% of the data for training.</a:t>
            </a:r>
          </a:p>
          <a:p>
            <a:pPr marL="0" indent="0">
              <a:buNone/>
            </a:pPr>
            <a:endParaRPr lang="en-US" dirty="0"/>
          </a:p>
          <a:p>
            <a:endParaRPr lang="en-US" dirty="0"/>
          </a:p>
          <a:p>
            <a:endParaRPr lang="en-AE" dirty="0"/>
          </a:p>
        </p:txBody>
      </p:sp>
      <p:pic>
        <p:nvPicPr>
          <p:cNvPr id="5" name="Graphic 4" descr="Lights On with solid fill">
            <a:extLst>
              <a:ext uri="{FF2B5EF4-FFF2-40B4-BE49-F238E27FC236}">
                <a16:creationId xmlns:a16="http://schemas.microsoft.com/office/drawing/2014/main" id="{4809C793-FCB6-D2E3-4EFD-03B50FEC02F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0608" y="4634922"/>
            <a:ext cx="467592" cy="467592"/>
          </a:xfrm>
          <a:prstGeom prst="rect">
            <a:avLst/>
          </a:prstGeom>
        </p:spPr>
      </p:pic>
    </p:spTree>
    <p:extLst>
      <p:ext uri="{BB962C8B-B14F-4D97-AF65-F5344CB8AC3E}">
        <p14:creationId xmlns:p14="http://schemas.microsoft.com/office/powerpoint/2010/main" val="18933066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68BA6-BD12-2917-84A4-49B11B5F466C}"/>
              </a:ext>
            </a:extLst>
          </p:cNvPr>
          <p:cNvSpPr>
            <a:spLocks noGrp="1"/>
          </p:cNvSpPr>
          <p:nvPr>
            <p:ph type="title"/>
          </p:nvPr>
        </p:nvSpPr>
        <p:spPr/>
        <p:txBody>
          <a:bodyPr/>
          <a:lstStyle/>
          <a:p>
            <a:r>
              <a:rPr lang="en-US" b="1" dirty="0"/>
              <a:t>Supervised Learning</a:t>
            </a:r>
            <a:endParaRPr lang="en-AE" b="1" dirty="0"/>
          </a:p>
        </p:txBody>
      </p:sp>
      <p:sp>
        <p:nvSpPr>
          <p:cNvPr id="3" name="Content Placeholder 2">
            <a:extLst>
              <a:ext uri="{FF2B5EF4-FFF2-40B4-BE49-F238E27FC236}">
                <a16:creationId xmlns:a16="http://schemas.microsoft.com/office/drawing/2014/main" id="{64A3DBBC-2A4A-3120-7557-B33C1441AB81}"/>
              </a:ext>
            </a:extLst>
          </p:cNvPr>
          <p:cNvSpPr>
            <a:spLocks noGrp="1"/>
          </p:cNvSpPr>
          <p:nvPr>
            <p:ph idx="1"/>
          </p:nvPr>
        </p:nvSpPr>
        <p:spPr/>
        <p:txBody>
          <a:bodyPr>
            <a:normAutofit/>
          </a:bodyPr>
          <a:lstStyle/>
          <a:p>
            <a:pPr marL="0" indent="0">
              <a:buNone/>
            </a:pPr>
            <a:r>
              <a:rPr lang="en-US" sz="2400" dirty="0"/>
              <a:t>In Supervised learning, we divide the data we have between training and testing.</a:t>
            </a:r>
          </a:p>
          <a:p>
            <a:r>
              <a:rPr lang="en-US" sz="2400" dirty="0"/>
              <a:t>We feed the </a:t>
            </a:r>
            <a:r>
              <a:rPr lang="en-US" sz="2400" b="1" dirty="0"/>
              <a:t>training</a:t>
            </a:r>
            <a:r>
              <a:rPr lang="en-US" sz="2400" dirty="0"/>
              <a:t> data to the </a:t>
            </a:r>
            <a:r>
              <a:rPr lang="en-US" sz="2400" b="1" dirty="0"/>
              <a:t>algorithm</a:t>
            </a:r>
            <a:r>
              <a:rPr lang="en-US" sz="2400" dirty="0"/>
              <a:t> [it learns from it &amp; produces a model]</a:t>
            </a:r>
          </a:p>
          <a:p>
            <a:r>
              <a:rPr lang="en-US" sz="2400" dirty="0"/>
              <a:t>We feed the </a:t>
            </a:r>
            <a:r>
              <a:rPr lang="en-US" sz="2400" b="1" dirty="0"/>
              <a:t>testing</a:t>
            </a:r>
            <a:r>
              <a:rPr lang="en-US" sz="2400" dirty="0"/>
              <a:t> data to the </a:t>
            </a:r>
            <a:r>
              <a:rPr lang="en-US" sz="2400" b="1" dirty="0"/>
              <a:t>model </a:t>
            </a:r>
            <a:r>
              <a:rPr lang="en-US" sz="2400" dirty="0"/>
              <a:t>[to get an idea about the performance]</a:t>
            </a:r>
          </a:p>
          <a:p>
            <a:endParaRPr lang="en-US" sz="2400" dirty="0"/>
          </a:p>
          <a:p>
            <a:pPr marL="0" indent="0">
              <a:buNone/>
            </a:pPr>
            <a:r>
              <a:rPr lang="en-US" sz="2400" dirty="0"/>
              <a:t>As supervised learning is used to classify something or predict a value, there are two types of algorithms for Supervised learning:</a:t>
            </a:r>
          </a:p>
          <a:p>
            <a:pPr>
              <a:buFontTx/>
              <a:buChar char="-"/>
            </a:pPr>
            <a:r>
              <a:rPr lang="en-US" sz="2400" dirty="0"/>
              <a:t>Classification models</a:t>
            </a:r>
          </a:p>
          <a:p>
            <a:pPr>
              <a:buFontTx/>
              <a:buChar char="-"/>
            </a:pPr>
            <a:r>
              <a:rPr lang="en-US" sz="2400" dirty="0"/>
              <a:t>Regression models</a:t>
            </a:r>
            <a:endParaRPr lang="en-AE" sz="2400" dirty="0"/>
          </a:p>
        </p:txBody>
      </p:sp>
    </p:spTree>
    <p:extLst>
      <p:ext uri="{BB962C8B-B14F-4D97-AF65-F5344CB8AC3E}">
        <p14:creationId xmlns:p14="http://schemas.microsoft.com/office/powerpoint/2010/main" val="695326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13B46-9839-152D-83DC-A1AC6A810B8E}"/>
              </a:ext>
            </a:extLst>
          </p:cNvPr>
          <p:cNvSpPr>
            <a:spLocks noGrp="1"/>
          </p:cNvSpPr>
          <p:nvPr>
            <p:ph type="title"/>
          </p:nvPr>
        </p:nvSpPr>
        <p:spPr/>
        <p:txBody>
          <a:bodyPr/>
          <a:lstStyle/>
          <a:p>
            <a:r>
              <a:rPr lang="en-US" b="1" dirty="0"/>
              <a:t>Types of Supervised learning</a:t>
            </a:r>
            <a:endParaRPr lang="en-AE" b="1" dirty="0"/>
          </a:p>
        </p:txBody>
      </p:sp>
      <p:sp>
        <p:nvSpPr>
          <p:cNvPr id="7" name="Content Placeholder 6">
            <a:extLst>
              <a:ext uri="{FF2B5EF4-FFF2-40B4-BE49-F238E27FC236}">
                <a16:creationId xmlns:a16="http://schemas.microsoft.com/office/drawing/2014/main" id="{FE5123E2-49C4-B7C1-1805-9B9846677CF9}"/>
              </a:ext>
            </a:extLst>
          </p:cNvPr>
          <p:cNvSpPr>
            <a:spLocks noGrp="1"/>
          </p:cNvSpPr>
          <p:nvPr>
            <p:ph idx="1"/>
          </p:nvPr>
        </p:nvSpPr>
        <p:spPr>
          <a:xfrm>
            <a:off x="838199" y="1825625"/>
            <a:ext cx="10716491" cy="4351338"/>
          </a:xfrm>
        </p:spPr>
        <p:txBody>
          <a:bodyPr>
            <a:normAutofit fontScale="92500" lnSpcReduction="10000"/>
          </a:bodyPr>
          <a:lstStyle/>
          <a:p>
            <a:pPr marL="0" indent="0">
              <a:buNone/>
            </a:pPr>
            <a:r>
              <a:rPr lang="en-US" sz="2700" b="1" dirty="0"/>
              <a:t>Classification:</a:t>
            </a:r>
            <a:r>
              <a:rPr lang="en-US" sz="2700" dirty="0"/>
              <a:t> used to categorize data into a class or category. Classification refers to a predictive modeling problem where a class label is predicted for a given example of input data. </a:t>
            </a:r>
          </a:p>
          <a:p>
            <a:r>
              <a:rPr lang="en-US" sz="2700" dirty="0"/>
              <a:t>Example: Predicting if a transaction is fraud or not, classify if an email is spam or not</a:t>
            </a:r>
          </a:p>
          <a:p>
            <a:r>
              <a:rPr lang="en-US" sz="2700" dirty="0"/>
              <a:t>Classification Algorithms can be used to solve classification problems: Identification of spam emails, Speech Recognition, Identification of cancer cells, etc.</a:t>
            </a:r>
          </a:p>
          <a:p>
            <a:pPr marL="0" indent="0">
              <a:buNone/>
            </a:pPr>
            <a:endParaRPr lang="en-US" sz="2700" dirty="0"/>
          </a:p>
          <a:p>
            <a:pPr marL="0" indent="0">
              <a:buNone/>
            </a:pPr>
            <a:r>
              <a:rPr lang="en-US" sz="2700" b="1" dirty="0"/>
              <a:t>Regression: </a:t>
            </a:r>
            <a:r>
              <a:rPr lang="en-US" sz="2700" dirty="0"/>
              <a:t>used to predict a numerical value. </a:t>
            </a:r>
          </a:p>
          <a:p>
            <a:r>
              <a:rPr lang="en-US" sz="2700" dirty="0"/>
              <a:t>Example: House price prediction, predicting the sale price of a house.</a:t>
            </a:r>
          </a:p>
          <a:p>
            <a:endParaRPr lang="en-US" dirty="0"/>
          </a:p>
          <a:p>
            <a:endParaRPr lang="en-AE" dirty="0"/>
          </a:p>
        </p:txBody>
      </p:sp>
    </p:spTree>
    <p:extLst>
      <p:ext uri="{BB962C8B-B14F-4D97-AF65-F5344CB8AC3E}">
        <p14:creationId xmlns:p14="http://schemas.microsoft.com/office/powerpoint/2010/main" val="15309838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Diagram&#10;&#10;Description automatically generated">
            <a:extLst>
              <a:ext uri="{FF2B5EF4-FFF2-40B4-BE49-F238E27FC236}">
                <a16:creationId xmlns:a16="http://schemas.microsoft.com/office/drawing/2014/main" id="{3A06950C-922E-F3F6-D9B5-223FCFC2DE4C}"/>
              </a:ext>
            </a:extLst>
          </p:cNvPr>
          <p:cNvPicPr>
            <a:picLocks noGrp="1" noChangeAspect="1"/>
          </p:cNvPicPr>
          <p:nvPr>
            <p:ph idx="1"/>
          </p:nvPr>
        </p:nvPicPr>
        <p:blipFill>
          <a:blip r:embed="rId2"/>
          <a:stretch>
            <a:fillRect/>
          </a:stretch>
        </p:blipFill>
        <p:spPr>
          <a:xfrm>
            <a:off x="2388403" y="643466"/>
            <a:ext cx="7415193" cy="5571067"/>
          </a:xfrm>
          <a:prstGeom prst="rect">
            <a:avLst/>
          </a:prstGeom>
        </p:spPr>
      </p:pic>
    </p:spTree>
    <p:extLst>
      <p:ext uri="{BB962C8B-B14F-4D97-AF65-F5344CB8AC3E}">
        <p14:creationId xmlns:p14="http://schemas.microsoft.com/office/powerpoint/2010/main" val="34138203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13B46-9839-152D-83DC-A1AC6A810B8E}"/>
              </a:ext>
            </a:extLst>
          </p:cNvPr>
          <p:cNvSpPr>
            <a:spLocks noGrp="1"/>
          </p:cNvSpPr>
          <p:nvPr>
            <p:ph type="title"/>
          </p:nvPr>
        </p:nvSpPr>
        <p:spPr>
          <a:xfrm>
            <a:off x="838200" y="365125"/>
            <a:ext cx="11252200" cy="1325563"/>
          </a:xfrm>
        </p:spPr>
        <p:txBody>
          <a:bodyPr/>
          <a:lstStyle/>
          <a:p>
            <a:r>
              <a:rPr lang="en-US" b="1" dirty="0"/>
              <a:t>Most popular Algorithms (Supervised learning)</a:t>
            </a:r>
            <a:endParaRPr lang="en-AE" b="1" dirty="0"/>
          </a:p>
        </p:txBody>
      </p:sp>
      <p:graphicFrame>
        <p:nvGraphicFramePr>
          <p:cNvPr id="4" name="Table 4">
            <a:extLst>
              <a:ext uri="{FF2B5EF4-FFF2-40B4-BE49-F238E27FC236}">
                <a16:creationId xmlns:a16="http://schemas.microsoft.com/office/drawing/2014/main" id="{BA5543B9-4DCE-DD39-8933-08D0D3CC90FF}"/>
              </a:ext>
            </a:extLst>
          </p:cNvPr>
          <p:cNvGraphicFramePr>
            <a:graphicFrameLocks noGrp="1"/>
          </p:cNvGraphicFramePr>
          <p:nvPr>
            <p:ph idx="1"/>
            <p:extLst>
              <p:ext uri="{D42A27DB-BD31-4B8C-83A1-F6EECF244321}">
                <p14:modId xmlns:p14="http://schemas.microsoft.com/office/powerpoint/2010/main" val="3040227766"/>
              </p:ext>
            </p:extLst>
          </p:nvPr>
        </p:nvGraphicFramePr>
        <p:xfrm>
          <a:off x="838200" y="3016252"/>
          <a:ext cx="10374746" cy="3120027"/>
        </p:xfrm>
        <a:graphic>
          <a:graphicData uri="http://schemas.openxmlformats.org/drawingml/2006/table">
            <a:tbl>
              <a:tblPr firstRow="1" bandRow="1">
                <a:tableStyleId>{5A111915-BE36-4E01-A7E5-04B1672EAD32}</a:tableStyleId>
              </a:tblPr>
              <a:tblGrid>
                <a:gridCol w="5187373">
                  <a:extLst>
                    <a:ext uri="{9D8B030D-6E8A-4147-A177-3AD203B41FA5}">
                      <a16:colId xmlns:a16="http://schemas.microsoft.com/office/drawing/2014/main" val="2778764762"/>
                    </a:ext>
                  </a:extLst>
                </a:gridCol>
                <a:gridCol w="5187373">
                  <a:extLst>
                    <a:ext uri="{9D8B030D-6E8A-4147-A177-3AD203B41FA5}">
                      <a16:colId xmlns:a16="http://schemas.microsoft.com/office/drawing/2014/main" val="2403100443"/>
                    </a:ext>
                  </a:extLst>
                </a:gridCol>
              </a:tblGrid>
              <a:tr h="735209">
                <a:tc>
                  <a:txBody>
                    <a:bodyPr/>
                    <a:lstStyle/>
                    <a:p>
                      <a:pPr algn="just"/>
                      <a:r>
                        <a:rPr lang="en-US" sz="2400" dirty="0"/>
                        <a:t>Classification:</a:t>
                      </a:r>
                      <a:endParaRPr lang="en-AE"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400" dirty="0"/>
                        <a:t>Regression:</a:t>
                      </a:r>
                      <a:endParaRPr lang="en-AE"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0582286"/>
                  </a:ext>
                </a:extLst>
              </a:tr>
              <a:tr h="735209">
                <a:tc>
                  <a:txBody>
                    <a:bodyPr/>
                    <a:lstStyle/>
                    <a:p>
                      <a:pPr algn="just"/>
                      <a:endParaRPr lang="en-US" b="1" dirty="0"/>
                    </a:p>
                    <a:p>
                      <a:pPr algn="just"/>
                      <a:r>
                        <a:rPr lang="en-US" b="1" dirty="0"/>
                        <a:t>Logistic Regression</a:t>
                      </a:r>
                      <a:endParaRPr lang="en-AE"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b="1" dirty="0"/>
                    </a:p>
                    <a:p>
                      <a:pPr algn="just"/>
                      <a:r>
                        <a:rPr lang="en-US" b="1" dirty="0"/>
                        <a:t>Linear Regression</a:t>
                      </a:r>
                      <a:endParaRPr lang="en-AE"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1957960"/>
                  </a:ext>
                </a:extLst>
              </a:tr>
              <a:tr h="735209">
                <a:tc>
                  <a:txBody>
                    <a:bodyPr/>
                    <a:lstStyle/>
                    <a:p>
                      <a:pPr algn="just"/>
                      <a:endParaRPr lang="en-US" b="1" dirty="0"/>
                    </a:p>
                    <a:p>
                      <a:pPr algn="just"/>
                      <a:r>
                        <a:rPr lang="en-US" b="1" dirty="0"/>
                        <a:t>Naïve Bayes</a:t>
                      </a:r>
                      <a:endParaRPr lang="en-AE"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b="1" dirty="0"/>
                    </a:p>
                    <a:p>
                      <a:pPr algn="just"/>
                      <a:r>
                        <a:rPr lang="en-US" b="1" dirty="0"/>
                        <a:t>Random Forest</a:t>
                      </a:r>
                      <a:endParaRPr lang="en-AE"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7145990"/>
                  </a:ext>
                </a:extLst>
              </a:tr>
              <a:tr h="837176">
                <a:tc>
                  <a:txBody>
                    <a:bodyPr/>
                    <a:lstStyle/>
                    <a:p>
                      <a:pPr algn="just"/>
                      <a:endParaRPr lang="en-US" b="1" dirty="0"/>
                    </a:p>
                    <a:p>
                      <a:pPr algn="just"/>
                      <a:r>
                        <a:rPr lang="en-US" b="1" dirty="0"/>
                        <a:t>Decision trees</a:t>
                      </a:r>
                      <a:endParaRPr lang="en-AE"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just" defTabSz="914400" rtl="0" eaLnBrk="1" fontAlgn="auto" latinLnBrk="0" hangingPunct="1">
                        <a:lnSpc>
                          <a:spcPct val="100000"/>
                        </a:lnSpc>
                        <a:spcBef>
                          <a:spcPts val="0"/>
                        </a:spcBef>
                        <a:spcAft>
                          <a:spcPts val="0"/>
                        </a:spcAft>
                        <a:buClrTx/>
                        <a:buSzTx/>
                        <a:buFontTx/>
                        <a:buNone/>
                        <a:tabLst/>
                        <a:defRPr/>
                      </a:pPr>
                      <a:r>
                        <a:rPr lang="en-US" b="1" dirty="0"/>
                        <a:t>Multilinear Regression</a:t>
                      </a:r>
                      <a:endParaRPr lang="en-AE" b="1" dirty="0"/>
                    </a:p>
                    <a:p>
                      <a:pPr algn="just"/>
                      <a:endParaRPr lang="en-AE"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5730296"/>
                  </a:ext>
                </a:extLst>
              </a:tr>
            </a:tbl>
          </a:graphicData>
        </a:graphic>
      </p:graphicFrame>
      <p:sp>
        <p:nvSpPr>
          <p:cNvPr id="5" name="TextBox 4">
            <a:extLst>
              <a:ext uri="{FF2B5EF4-FFF2-40B4-BE49-F238E27FC236}">
                <a16:creationId xmlns:a16="http://schemas.microsoft.com/office/drawing/2014/main" id="{1E988AA5-4CAB-FCB8-B21C-82452082E8C4}"/>
              </a:ext>
            </a:extLst>
          </p:cNvPr>
          <p:cNvSpPr txBox="1"/>
          <p:nvPr/>
        </p:nvSpPr>
        <p:spPr>
          <a:xfrm>
            <a:off x="757382" y="1861027"/>
            <a:ext cx="10596418" cy="1107996"/>
          </a:xfrm>
          <a:prstGeom prst="rect">
            <a:avLst/>
          </a:prstGeom>
          <a:noFill/>
        </p:spPr>
        <p:txBody>
          <a:bodyPr wrap="square" rtlCol="0">
            <a:spAutoFit/>
          </a:bodyPr>
          <a:lstStyle/>
          <a:p>
            <a:pPr marL="285750" indent="-285750">
              <a:buFont typeface="Arial" panose="020B0604020202020204" pitchFamily="34" charset="0"/>
              <a:buChar char="•"/>
            </a:pPr>
            <a:r>
              <a:rPr lang="en-US" sz="2400" dirty="0"/>
              <a:t>Classification: predicting a discrete class label</a:t>
            </a:r>
          </a:p>
          <a:p>
            <a:pPr marL="285750" indent="-285750">
              <a:buFont typeface="Arial" panose="020B0604020202020204" pitchFamily="34" charset="0"/>
              <a:buChar char="•"/>
            </a:pPr>
            <a:r>
              <a:rPr lang="en-US" sz="2400" dirty="0"/>
              <a:t>Regression: predicting a continuous quantity </a:t>
            </a:r>
          </a:p>
          <a:p>
            <a:pPr marL="285750" indent="-285750">
              <a:buFont typeface="Arial" panose="020B0604020202020204" pitchFamily="34" charset="0"/>
              <a:buChar char="•"/>
            </a:pPr>
            <a:endParaRPr lang="en-AE" dirty="0"/>
          </a:p>
        </p:txBody>
      </p:sp>
    </p:spTree>
    <p:extLst>
      <p:ext uri="{BB962C8B-B14F-4D97-AF65-F5344CB8AC3E}">
        <p14:creationId xmlns:p14="http://schemas.microsoft.com/office/powerpoint/2010/main" val="16113941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E19035-A882-0447-8B56-229A64825374}"/>
              </a:ext>
            </a:extLst>
          </p:cNvPr>
          <p:cNvSpPr>
            <a:spLocks noGrp="1"/>
          </p:cNvSpPr>
          <p:nvPr>
            <p:ph type="title"/>
          </p:nvPr>
        </p:nvSpPr>
        <p:spPr>
          <a:xfrm>
            <a:off x="269302" y="2629243"/>
            <a:ext cx="10648080" cy="866311"/>
          </a:xfrm>
        </p:spPr>
        <p:txBody>
          <a:bodyPr>
            <a:normAutofit fontScale="90000"/>
          </a:bodyPr>
          <a:lstStyle/>
          <a:p>
            <a:r>
              <a:rPr lang="en-US" sz="5250" dirty="0">
                <a:solidFill>
                  <a:schemeClr val="accent5"/>
                </a:solidFill>
                <a:latin typeface="Segoe UI"/>
                <a:cs typeface="Segoe UI"/>
              </a:rPr>
              <a:t>Classification Algorithms</a:t>
            </a:r>
            <a:endParaRPr lang="en-US" dirty="0">
              <a:solidFill>
                <a:schemeClr val="accent5"/>
              </a:solidFill>
            </a:endParaRPr>
          </a:p>
        </p:txBody>
      </p:sp>
    </p:spTree>
    <p:extLst>
      <p:ext uri="{BB962C8B-B14F-4D97-AF65-F5344CB8AC3E}">
        <p14:creationId xmlns:p14="http://schemas.microsoft.com/office/powerpoint/2010/main" val="579857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15919A-8758-BB00-67E0-A5A0BE0929C3}"/>
              </a:ext>
            </a:extLst>
          </p:cNvPr>
          <p:cNvSpPr>
            <a:spLocks noGrp="1"/>
          </p:cNvSpPr>
          <p:nvPr>
            <p:ph type="title"/>
          </p:nvPr>
        </p:nvSpPr>
        <p:spPr>
          <a:xfrm>
            <a:off x="630936" y="640080"/>
            <a:ext cx="4818888" cy="1481328"/>
          </a:xfrm>
        </p:spPr>
        <p:txBody>
          <a:bodyPr anchor="b">
            <a:normAutofit/>
          </a:bodyPr>
          <a:lstStyle/>
          <a:p>
            <a:r>
              <a:rPr lang="en-US" sz="4600" b="1" dirty="0"/>
              <a:t>Logistic Regression</a:t>
            </a:r>
            <a:endParaRPr lang="en-AE" sz="4600" b="1" dirty="0"/>
          </a:p>
        </p:txBody>
      </p:sp>
      <p:sp>
        <p:nvSpPr>
          <p:cNvPr id="1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B184F25-C868-F4EA-3D2E-ABF6AFA75ACF}"/>
              </a:ext>
            </a:extLst>
          </p:cNvPr>
          <p:cNvSpPr>
            <a:spLocks noGrp="1"/>
          </p:cNvSpPr>
          <p:nvPr>
            <p:ph idx="1"/>
          </p:nvPr>
        </p:nvSpPr>
        <p:spPr>
          <a:xfrm>
            <a:off x="630936" y="2660904"/>
            <a:ext cx="4969764" cy="3845432"/>
          </a:xfrm>
        </p:spPr>
        <p:txBody>
          <a:bodyPr anchor="t">
            <a:normAutofit lnSpcReduction="10000"/>
          </a:bodyPr>
          <a:lstStyle/>
          <a:p>
            <a:r>
              <a:rPr lang="en-US" sz="1600" dirty="0"/>
              <a:t>Logistic regression finds the most common application in solving binary classification problems, that is, when there are only two possibilities of an event, either the event will occur, or it will not occur (0 or 1).</a:t>
            </a:r>
          </a:p>
          <a:p>
            <a:r>
              <a:rPr lang="en-US" sz="1600" dirty="0"/>
              <a:t>It is a calculation used to predict a </a:t>
            </a:r>
            <a:r>
              <a:rPr lang="en-US" sz="1600" b="1" dirty="0"/>
              <a:t>binary </a:t>
            </a:r>
            <a:r>
              <a:rPr lang="en-US" sz="1600" dirty="0"/>
              <a:t>outcome: either something happens or does not based on prior observations of a dataset. This can be exhibited as Yes/No, Pass/Fail, etc. </a:t>
            </a:r>
          </a:p>
          <a:p>
            <a:pPr marL="0" indent="0">
              <a:buNone/>
            </a:pPr>
            <a:r>
              <a:rPr lang="en-US" sz="1600" b="1" dirty="0"/>
              <a:t>Example</a:t>
            </a:r>
            <a:r>
              <a:rPr lang="en-US" sz="1600" dirty="0"/>
              <a:t>: Applying machine learning to determine if a person is likely to be infected with COVID-19 or not</a:t>
            </a:r>
          </a:p>
          <a:p>
            <a:pPr marL="0" indent="0">
              <a:buNone/>
            </a:pPr>
            <a:r>
              <a:rPr lang="en-US" sz="1600" b="1" dirty="0"/>
              <a:t>Applications:</a:t>
            </a:r>
          </a:p>
          <a:p>
            <a:r>
              <a:rPr lang="en-US" sz="1600" dirty="0"/>
              <a:t>In the financial industry, logistic regression can be used to predict if a transaction is fraudulent or not.</a:t>
            </a:r>
          </a:p>
          <a:p>
            <a:r>
              <a:rPr lang="en-US" sz="1600" dirty="0"/>
              <a:t>In marketing, logistic regression can be used to predict if a targeted audience will respond or not.</a:t>
            </a:r>
            <a:endParaRPr lang="en-AE" sz="1600" dirty="0"/>
          </a:p>
        </p:txBody>
      </p:sp>
      <p:pic>
        <p:nvPicPr>
          <p:cNvPr id="4" name="Picture 3">
            <a:extLst>
              <a:ext uri="{FF2B5EF4-FFF2-40B4-BE49-F238E27FC236}">
                <a16:creationId xmlns:a16="http://schemas.microsoft.com/office/drawing/2014/main" id="{4018D047-9495-E0B7-906A-7FE4B5CB2EDC}"/>
              </a:ext>
            </a:extLst>
          </p:cNvPr>
          <p:cNvPicPr>
            <a:picLocks noChangeAspect="1"/>
          </p:cNvPicPr>
          <p:nvPr/>
        </p:nvPicPr>
        <p:blipFill>
          <a:blip r:embed="rId2"/>
          <a:stretch>
            <a:fillRect/>
          </a:stretch>
        </p:blipFill>
        <p:spPr>
          <a:xfrm>
            <a:off x="6099048" y="1115762"/>
            <a:ext cx="5458968" cy="4626475"/>
          </a:xfrm>
          <a:prstGeom prst="rect">
            <a:avLst/>
          </a:prstGeom>
        </p:spPr>
      </p:pic>
    </p:spTree>
    <p:extLst>
      <p:ext uri="{BB962C8B-B14F-4D97-AF65-F5344CB8AC3E}">
        <p14:creationId xmlns:p14="http://schemas.microsoft.com/office/powerpoint/2010/main" val="35248688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A69C7-F8B8-AAE8-2234-359BD5C00314}"/>
              </a:ext>
            </a:extLst>
          </p:cNvPr>
          <p:cNvSpPr>
            <a:spLocks noGrp="1"/>
          </p:cNvSpPr>
          <p:nvPr>
            <p:ph type="title"/>
          </p:nvPr>
        </p:nvSpPr>
        <p:spPr/>
        <p:txBody>
          <a:bodyPr/>
          <a:lstStyle/>
          <a:p>
            <a:r>
              <a:rPr lang="en-US" b="1" dirty="0"/>
              <a:t>Naïve Bayes</a:t>
            </a:r>
            <a:endParaRPr lang="en-AE" b="1" dirty="0"/>
          </a:p>
        </p:txBody>
      </p:sp>
      <p:sp>
        <p:nvSpPr>
          <p:cNvPr id="3" name="Content Placeholder 2">
            <a:extLst>
              <a:ext uri="{FF2B5EF4-FFF2-40B4-BE49-F238E27FC236}">
                <a16:creationId xmlns:a16="http://schemas.microsoft.com/office/drawing/2014/main" id="{5D96D746-1794-1FC3-AA10-B3455AE44361}"/>
              </a:ext>
            </a:extLst>
          </p:cNvPr>
          <p:cNvSpPr>
            <a:spLocks noGrp="1"/>
          </p:cNvSpPr>
          <p:nvPr>
            <p:ph idx="1"/>
          </p:nvPr>
        </p:nvSpPr>
        <p:spPr/>
        <p:txBody>
          <a:bodyPr/>
          <a:lstStyle/>
          <a:p>
            <a:r>
              <a:rPr lang="en-US" sz="2000" dirty="0"/>
              <a:t>Calculates the possibility of whether a data point belongs within a certain category or does not.</a:t>
            </a:r>
          </a:p>
          <a:p>
            <a:r>
              <a:rPr lang="en-US" sz="2000" dirty="0"/>
              <a:t>We use Naïve Bayes when we want to calculate the probability of the occurrence of an event in the future. In text analysis, it can be used to categorize words or phrases as belonging to a preset “tag” (classification) or not. For example:</a:t>
            </a:r>
          </a:p>
          <a:p>
            <a:endParaRPr lang="en-AE" dirty="0"/>
          </a:p>
        </p:txBody>
      </p:sp>
      <p:pic>
        <p:nvPicPr>
          <p:cNvPr id="5" name="Picture 4">
            <a:extLst>
              <a:ext uri="{FF2B5EF4-FFF2-40B4-BE49-F238E27FC236}">
                <a16:creationId xmlns:a16="http://schemas.microsoft.com/office/drawing/2014/main" id="{6312FC40-4A0B-36A2-909A-A71035BC0653}"/>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900"/>
                    </a14:imgEffect>
                  </a14:imgLayer>
                </a14:imgProps>
              </a:ext>
            </a:extLst>
          </a:blip>
          <a:stretch>
            <a:fillRect/>
          </a:stretch>
        </p:blipFill>
        <p:spPr>
          <a:xfrm>
            <a:off x="940453" y="3363719"/>
            <a:ext cx="5097162" cy="2857500"/>
          </a:xfrm>
          <a:prstGeom prst="rect">
            <a:avLst/>
          </a:prstGeom>
          <a:ln>
            <a:solidFill>
              <a:schemeClr val="bg1">
                <a:lumMod val="50000"/>
              </a:schemeClr>
            </a:solidFill>
          </a:ln>
        </p:spPr>
      </p:pic>
      <p:sp>
        <p:nvSpPr>
          <p:cNvPr id="6" name="TextBox 5">
            <a:extLst>
              <a:ext uri="{FF2B5EF4-FFF2-40B4-BE49-F238E27FC236}">
                <a16:creationId xmlns:a16="http://schemas.microsoft.com/office/drawing/2014/main" id="{FDDF2F81-6121-ABB2-399A-0003A90E1B38}"/>
              </a:ext>
            </a:extLst>
          </p:cNvPr>
          <p:cNvSpPr txBox="1"/>
          <p:nvPr/>
        </p:nvSpPr>
        <p:spPr>
          <a:xfrm>
            <a:off x="6222996" y="3363719"/>
            <a:ext cx="5316185" cy="2585323"/>
          </a:xfrm>
          <a:prstGeom prst="rect">
            <a:avLst/>
          </a:prstGeom>
          <a:noFill/>
        </p:spPr>
        <p:txBody>
          <a:bodyPr wrap="square" rtlCol="0">
            <a:spAutoFit/>
          </a:bodyPr>
          <a:lstStyle/>
          <a:p>
            <a:r>
              <a:rPr lang="en-US" dirty="0"/>
              <a:t>To decide whether or not a phrase should be tagged as “sports,” you need to calculate:</a:t>
            </a:r>
          </a:p>
          <a:p>
            <a:endParaRPr lang="en-US" dirty="0"/>
          </a:p>
          <a:p>
            <a:endParaRPr lang="en-US" dirty="0"/>
          </a:p>
          <a:p>
            <a:endParaRPr lang="en-US" dirty="0"/>
          </a:p>
          <a:p>
            <a:endParaRPr lang="en-US" dirty="0"/>
          </a:p>
          <a:p>
            <a:r>
              <a:rPr lang="en-US" dirty="0"/>
              <a:t>Or… the probability of A, if B is true, is equal to the probability of B, if A is true, times the probability of A being true, divided by the probability of B being true.</a:t>
            </a:r>
            <a:endParaRPr lang="en-AE" dirty="0"/>
          </a:p>
        </p:txBody>
      </p:sp>
      <p:pic>
        <p:nvPicPr>
          <p:cNvPr id="8" name="Picture 7">
            <a:extLst>
              <a:ext uri="{FF2B5EF4-FFF2-40B4-BE49-F238E27FC236}">
                <a16:creationId xmlns:a16="http://schemas.microsoft.com/office/drawing/2014/main" id="{FEF7E0F2-35F2-94F2-0055-89F6B18A6479}"/>
              </a:ext>
            </a:extLst>
          </p:cNvPr>
          <p:cNvPicPr>
            <a:picLocks noChangeAspect="1"/>
          </p:cNvPicPr>
          <p:nvPr/>
        </p:nvPicPr>
        <p:blipFill>
          <a:blip r:embed="rId4"/>
          <a:stretch>
            <a:fillRect/>
          </a:stretch>
        </p:blipFill>
        <p:spPr>
          <a:xfrm>
            <a:off x="7443170" y="4001293"/>
            <a:ext cx="2817496" cy="857033"/>
          </a:xfrm>
          <a:prstGeom prst="rect">
            <a:avLst/>
          </a:prstGeom>
        </p:spPr>
      </p:pic>
    </p:spTree>
    <p:extLst>
      <p:ext uri="{BB962C8B-B14F-4D97-AF65-F5344CB8AC3E}">
        <p14:creationId xmlns:p14="http://schemas.microsoft.com/office/powerpoint/2010/main" val="17003390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A69C7-F8B8-AAE8-2234-359BD5C00314}"/>
              </a:ext>
            </a:extLst>
          </p:cNvPr>
          <p:cNvSpPr>
            <a:spLocks noGrp="1"/>
          </p:cNvSpPr>
          <p:nvPr>
            <p:ph type="title"/>
          </p:nvPr>
        </p:nvSpPr>
        <p:spPr/>
        <p:txBody>
          <a:bodyPr/>
          <a:lstStyle/>
          <a:p>
            <a:r>
              <a:rPr lang="en-US" b="1" dirty="0"/>
              <a:t>Decision trees</a:t>
            </a:r>
            <a:endParaRPr lang="en-AE" b="1" dirty="0"/>
          </a:p>
        </p:txBody>
      </p:sp>
      <p:sp>
        <p:nvSpPr>
          <p:cNvPr id="3" name="Content Placeholder 2">
            <a:extLst>
              <a:ext uri="{FF2B5EF4-FFF2-40B4-BE49-F238E27FC236}">
                <a16:creationId xmlns:a16="http://schemas.microsoft.com/office/drawing/2014/main" id="{5D96D746-1794-1FC3-AA10-B3455AE44361}"/>
              </a:ext>
            </a:extLst>
          </p:cNvPr>
          <p:cNvSpPr>
            <a:spLocks noGrp="1"/>
          </p:cNvSpPr>
          <p:nvPr>
            <p:ph idx="1"/>
          </p:nvPr>
        </p:nvSpPr>
        <p:spPr>
          <a:xfrm>
            <a:off x="838199" y="1825625"/>
            <a:ext cx="11132127" cy="4351338"/>
          </a:xfrm>
        </p:spPr>
        <p:txBody>
          <a:bodyPr>
            <a:normAutofit/>
          </a:bodyPr>
          <a:lstStyle/>
          <a:p>
            <a:r>
              <a:rPr lang="en-US" sz="2000" dirty="0"/>
              <a:t>A SL algorithm that is perfect for classification problems, as it’s able to order classes on a precise level. </a:t>
            </a:r>
          </a:p>
          <a:p>
            <a:r>
              <a:rPr lang="en-US" sz="2000" dirty="0"/>
              <a:t>Works like a flow chart, separating data points into two similar categories at a time from the “tree trunk” to “branches,” to “leaves,” where the categories become more finitely similar - this creates categories within categories, allowing for organic classification with limited human supervision.</a:t>
            </a:r>
          </a:p>
          <a:p>
            <a:pPr marL="0" indent="0">
              <a:buNone/>
            </a:pPr>
            <a:r>
              <a:rPr lang="en-US" sz="2000" dirty="0"/>
              <a:t>To continue with the sports example, this is how the decision tree works:</a:t>
            </a:r>
          </a:p>
          <a:p>
            <a:endParaRPr lang="en-US" sz="2000" dirty="0"/>
          </a:p>
          <a:p>
            <a:endParaRPr lang="en-AE" sz="2000" dirty="0"/>
          </a:p>
        </p:txBody>
      </p:sp>
      <p:pic>
        <p:nvPicPr>
          <p:cNvPr id="5" name="Picture 4">
            <a:extLst>
              <a:ext uri="{FF2B5EF4-FFF2-40B4-BE49-F238E27FC236}">
                <a16:creationId xmlns:a16="http://schemas.microsoft.com/office/drawing/2014/main" id="{DC81C32C-7BCB-7025-C6DF-470A42118590}"/>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578715" y="3473614"/>
            <a:ext cx="5428674" cy="3213296"/>
          </a:xfrm>
          <a:prstGeom prst="rect">
            <a:avLst/>
          </a:prstGeom>
        </p:spPr>
      </p:pic>
      <p:pic>
        <p:nvPicPr>
          <p:cNvPr id="6" name="Picture 5">
            <a:extLst>
              <a:ext uri="{FF2B5EF4-FFF2-40B4-BE49-F238E27FC236}">
                <a16:creationId xmlns:a16="http://schemas.microsoft.com/office/drawing/2014/main" id="{3CD8D348-2837-97B4-DC46-6480716F495E}"/>
              </a:ext>
            </a:extLst>
          </p:cNvPr>
          <p:cNvPicPr>
            <a:picLocks noChangeAspect="1"/>
          </p:cNvPicPr>
          <p:nvPr/>
        </p:nvPicPr>
        <p:blipFill>
          <a:blip r:embed="rId4"/>
          <a:stretch>
            <a:fillRect/>
          </a:stretch>
        </p:blipFill>
        <p:spPr>
          <a:xfrm>
            <a:off x="6641807" y="3473614"/>
            <a:ext cx="5386820" cy="2703349"/>
          </a:xfrm>
          <a:prstGeom prst="rect">
            <a:avLst/>
          </a:prstGeom>
        </p:spPr>
      </p:pic>
      <p:sp>
        <p:nvSpPr>
          <p:cNvPr id="7" name="TextBox 6">
            <a:extLst>
              <a:ext uri="{FF2B5EF4-FFF2-40B4-BE49-F238E27FC236}">
                <a16:creationId xmlns:a16="http://schemas.microsoft.com/office/drawing/2014/main" id="{8304CEA0-5024-9419-8CDA-B262101E7E15}"/>
              </a:ext>
            </a:extLst>
          </p:cNvPr>
          <p:cNvSpPr txBox="1"/>
          <p:nvPr/>
        </p:nvSpPr>
        <p:spPr>
          <a:xfrm>
            <a:off x="7497687" y="6046599"/>
            <a:ext cx="4510450" cy="892552"/>
          </a:xfrm>
          <a:prstGeom prst="rect">
            <a:avLst/>
          </a:prstGeom>
          <a:noFill/>
        </p:spPr>
        <p:txBody>
          <a:bodyPr wrap="square" rtlCol="0">
            <a:spAutoFit/>
          </a:bodyPr>
          <a:lstStyle/>
          <a:p>
            <a:r>
              <a:rPr lang="en-US" sz="1700" dirty="0"/>
              <a:t>For example, if we are classifying a person as fit or unfit then the decision tree could look like this</a:t>
            </a:r>
          </a:p>
          <a:p>
            <a:endParaRPr lang="en-US" dirty="0"/>
          </a:p>
        </p:txBody>
      </p:sp>
    </p:spTree>
    <p:extLst>
      <p:ext uri="{BB962C8B-B14F-4D97-AF65-F5344CB8AC3E}">
        <p14:creationId xmlns:p14="http://schemas.microsoft.com/office/powerpoint/2010/main" val="21561737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E19035-A882-0447-8B56-229A64825374}"/>
              </a:ext>
            </a:extLst>
          </p:cNvPr>
          <p:cNvSpPr>
            <a:spLocks noGrp="1"/>
          </p:cNvSpPr>
          <p:nvPr>
            <p:ph type="title"/>
          </p:nvPr>
        </p:nvSpPr>
        <p:spPr>
          <a:xfrm>
            <a:off x="269302" y="2629243"/>
            <a:ext cx="10648080" cy="866311"/>
          </a:xfrm>
        </p:spPr>
        <p:txBody>
          <a:bodyPr>
            <a:normAutofit fontScale="90000"/>
          </a:bodyPr>
          <a:lstStyle/>
          <a:p>
            <a:r>
              <a:rPr lang="en-US" sz="5250" dirty="0">
                <a:solidFill>
                  <a:schemeClr val="accent5"/>
                </a:solidFill>
                <a:latin typeface="Segoe UI"/>
                <a:cs typeface="Segoe UI"/>
              </a:rPr>
              <a:t>Regression Algorithms</a:t>
            </a:r>
            <a:endParaRPr lang="en-US" dirty="0">
              <a:solidFill>
                <a:schemeClr val="accent5"/>
              </a:solidFill>
            </a:endParaRPr>
          </a:p>
        </p:txBody>
      </p:sp>
    </p:spTree>
    <p:extLst>
      <p:ext uri="{BB962C8B-B14F-4D97-AF65-F5344CB8AC3E}">
        <p14:creationId xmlns:p14="http://schemas.microsoft.com/office/powerpoint/2010/main" val="2739919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70FFC5F-7E3C-67B0-F0F4-73C0D27F66EE}"/>
              </a:ext>
            </a:extLst>
          </p:cNvPr>
          <p:cNvPicPr>
            <a:picLocks noChangeAspect="1"/>
          </p:cNvPicPr>
          <p:nvPr/>
        </p:nvPicPr>
        <p:blipFill rotWithShape="1">
          <a:blip r:embed="rId2">
            <a:duotone>
              <a:schemeClr val="bg2">
                <a:shade val="45000"/>
                <a:satMod val="135000"/>
              </a:schemeClr>
              <a:prstClr val="white"/>
            </a:duotone>
          </a:blip>
          <a:srcRect t="3859" b="11872"/>
          <a:stretch/>
        </p:blipFill>
        <p:spPr>
          <a:xfrm>
            <a:off x="20" y="10"/>
            <a:ext cx="12191980" cy="6857990"/>
          </a:xfrm>
          <a:prstGeom prst="rect">
            <a:avLst/>
          </a:prstGeom>
        </p:spPr>
      </p:pic>
      <p:graphicFrame>
        <p:nvGraphicFramePr>
          <p:cNvPr id="5" name="Content Placeholder 2">
            <a:extLst>
              <a:ext uri="{FF2B5EF4-FFF2-40B4-BE49-F238E27FC236}">
                <a16:creationId xmlns:a16="http://schemas.microsoft.com/office/drawing/2014/main" id="{8932A4AB-7E71-23B3-504C-43993BCB17E6}"/>
              </a:ext>
            </a:extLst>
          </p:cNvPr>
          <p:cNvGraphicFramePr>
            <a:graphicFrameLocks noGrp="1"/>
          </p:cNvGraphicFramePr>
          <p:nvPr>
            <p:ph idx="1"/>
          </p:nvPr>
        </p:nvGraphicFramePr>
        <p:xfrm>
          <a:off x="838199" y="876300"/>
          <a:ext cx="10877551" cy="53006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04387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1" name="Picture 14" descr="Digital financial graph">
            <a:extLst>
              <a:ext uri="{FF2B5EF4-FFF2-40B4-BE49-F238E27FC236}">
                <a16:creationId xmlns:a16="http://schemas.microsoft.com/office/drawing/2014/main" id="{07AEB58C-5695-A95A-AC3C-6FACD4BB1B06}"/>
              </a:ext>
            </a:extLst>
          </p:cNvPr>
          <p:cNvPicPr>
            <a:picLocks noChangeAspect="1"/>
          </p:cNvPicPr>
          <p:nvPr/>
        </p:nvPicPr>
        <p:blipFill rotWithShape="1">
          <a:blip r:embed="rId2"/>
          <a:srcRect/>
          <a:stretch/>
        </p:blipFill>
        <p:spPr>
          <a:xfrm>
            <a:off x="20" y="10"/>
            <a:ext cx="12191980" cy="6857990"/>
          </a:xfrm>
          <a:prstGeom prst="rect">
            <a:avLst/>
          </a:prstGeom>
        </p:spPr>
      </p:pic>
      <p:sp>
        <p:nvSpPr>
          <p:cNvPr id="22" name="Rectangle 18">
            <a:extLst>
              <a:ext uri="{FF2B5EF4-FFF2-40B4-BE49-F238E27FC236}">
                <a16:creationId xmlns:a16="http://schemas.microsoft.com/office/drawing/2014/main" id="{B4916930-E76E-4100-9DCF-4981566A3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57375" y="1885950"/>
            <a:ext cx="8505825" cy="3152775"/>
          </a:xfrm>
          <a:prstGeom prst="rect">
            <a:avLst/>
          </a:prstGeom>
          <a:solidFill>
            <a:schemeClr val="bg1">
              <a:alpha val="75000"/>
            </a:schemeClr>
          </a:solidFill>
          <a:ln w="635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37B889-1C5F-127D-D479-E46BA37F8094}"/>
              </a:ext>
            </a:extLst>
          </p:cNvPr>
          <p:cNvSpPr>
            <a:spLocks noGrp="1"/>
          </p:cNvSpPr>
          <p:nvPr>
            <p:ph type="title"/>
          </p:nvPr>
        </p:nvSpPr>
        <p:spPr>
          <a:xfrm>
            <a:off x="1828800" y="1761836"/>
            <a:ext cx="8505825" cy="3334328"/>
          </a:xfrm>
        </p:spPr>
        <p:txBody>
          <a:bodyPr vert="horz" lIns="91440" tIns="45720" rIns="91440" bIns="45720" rtlCol="0" anchor="ctr">
            <a:normAutofit/>
          </a:bodyPr>
          <a:lstStyle/>
          <a:p>
            <a:pPr marL="342900" indent="-342900" algn="ctr"/>
            <a:r>
              <a:rPr lang="en-US" sz="1800" dirty="0">
                <a:solidFill>
                  <a:schemeClr val="tx1">
                    <a:lumMod val="75000"/>
                    <a:lumOff val="25000"/>
                  </a:schemeClr>
                </a:solidFill>
              </a:rPr>
              <a:t>In Machine Learning, we use various kinds of algorithms to allow machines to learn the relationships within the data provided and make predictions based on patterns/rules identified from the dataset. </a:t>
            </a:r>
            <a:br>
              <a:rPr lang="en-US" sz="1800" dirty="0">
                <a:solidFill>
                  <a:schemeClr val="tx1">
                    <a:lumMod val="75000"/>
                    <a:lumOff val="25000"/>
                  </a:schemeClr>
                </a:solidFill>
              </a:rPr>
            </a:br>
            <a:br>
              <a:rPr lang="en-US" sz="1800" dirty="0">
                <a:solidFill>
                  <a:schemeClr val="tx1">
                    <a:lumMod val="75000"/>
                    <a:lumOff val="25000"/>
                  </a:schemeClr>
                </a:solidFill>
              </a:rPr>
            </a:br>
            <a:r>
              <a:rPr lang="en-US" sz="1800" dirty="0">
                <a:solidFill>
                  <a:schemeClr val="tx1">
                    <a:lumMod val="75000"/>
                    <a:lumOff val="25000"/>
                  </a:schemeClr>
                </a:solidFill>
              </a:rPr>
              <a:t>Regression is a machine learning technique where the model predicts the output as a continuous numerical value.</a:t>
            </a:r>
            <a:br>
              <a:rPr lang="en-US" sz="1800" dirty="0">
                <a:solidFill>
                  <a:schemeClr val="tx1">
                    <a:lumMod val="75000"/>
                    <a:lumOff val="25000"/>
                  </a:schemeClr>
                </a:solidFill>
              </a:rPr>
            </a:br>
            <a:br>
              <a:rPr lang="en-US" sz="1800" dirty="0">
                <a:solidFill>
                  <a:schemeClr val="tx1">
                    <a:lumMod val="75000"/>
                    <a:lumOff val="25000"/>
                  </a:schemeClr>
                </a:solidFill>
              </a:rPr>
            </a:br>
            <a:r>
              <a:rPr lang="en-US" sz="1800" dirty="0">
                <a:solidFill>
                  <a:schemeClr val="tx1">
                    <a:lumMod val="75000"/>
                    <a:lumOff val="25000"/>
                  </a:schemeClr>
                </a:solidFill>
              </a:rPr>
              <a:t>Regression analysis is often used in finance, investing, and others, and finds out the relationship between a single dependent variable(target variable) dependent on several independent ones. For example, predicting house price, stock market or salary of an employee are the most common</a:t>
            </a:r>
            <a:br>
              <a:rPr lang="en-US" sz="1800" dirty="0">
                <a:solidFill>
                  <a:schemeClr val="tx1">
                    <a:lumMod val="75000"/>
                    <a:lumOff val="25000"/>
                  </a:schemeClr>
                </a:solidFill>
              </a:rPr>
            </a:br>
            <a:r>
              <a:rPr lang="en-US" sz="1800" dirty="0">
                <a:solidFill>
                  <a:schemeClr val="tx1">
                    <a:lumMod val="75000"/>
                    <a:lumOff val="25000"/>
                  </a:schemeClr>
                </a:solidFill>
              </a:rPr>
              <a:t>regression problems.</a:t>
            </a:r>
          </a:p>
        </p:txBody>
      </p:sp>
    </p:spTree>
    <p:extLst>
      <p:ext uri="{BB962C8B-B14F-4D97-AF65-F5344CB8AC3E}">
        <p14:creationId xmlns:p14="http://schemas.microsoft.com/office/powerpoint/2010/main" val="16367569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173237-FFC5-7806-D801-D419CAD36EB4}"/>
              </a:ext>
            </a:extLst>
          </p:cNvPr>
          <p:cNvSpPr>
            <a:spLocks noGrp="1"/>
          </p:cNvSpPr>
          <p:nvPr>
            <p:ph type="title"/>
          </p:nvPr>
        </p:nvSpPr>
        <p:spPr>
          <a:xfrm>
            <a:off x="411480" y="991443"/>
            <a:ext cx="4443154" cy="1087819"/>
          </a:xfrm>
        </p:spPr>
        <p:txBody>
          <a:bodyPr anchor="b">
            <a:normAutofit/>
          </a:bodyPr>
          <a:lstStyle/>
          <a:p>
            <a:r>
              <a:rPr lang="en-US" b="1" dirty="0"/>
              <a:t>Linear Regression</a:t>
            </a:r>
            <a:endParaRPr lang="en-AE" b="1" dirty="0"/>
          </a:p>
        </p:txBody>
      </p:sp>
      <p:sp>
        <p:nvSpPr>
          <p:cNvPr id="12" name="Rectangle 11">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98C4302B-C0A2-E5D0-A94B-BF066C4E4503}"/>
              </a:ext>
            </a:extLst>
          </p:cNvPr>
          <p:cNvSpPr>
            <a:spLocks noGrp="1"/>
          </p:cNvSpPr>
          <p:nvPr>
            <p:ph idx="1"/>
          </p:nvPr>
        </p:nvSpPr>
        <p:spPr>
          <a:xfrm>
            <a:off x="411479" y="2684095"/>
            <a:ext cx="5160645" cy="3492868"/>
          </a:xfrm>
        </p:spPr>
        <p:txBody>
          <a:bodyPr>
            <a:normAutofit/>
          </a:bodyPr>
          <a:lstStyle/>
          <a:p>
            <a:pPr marL="0" indent="0">
              <a:buNone/>
            </a:pPr>
            <a:r>
              <a:rPr lang="en-US" sz="1900" dirty="0"/>
              <a:t>Used for predicting the value of the dependent variable by using the values of the independent variable.</a:t>
            </a:r>
          </a:p>
          <a:p>
            <a:r>
              <a:rPr lang="en-US" sz="1900" dirty="0"/>
              <a:t>The linear regression model is suitable for predicting the value of a continuous quantity </a:t>
            </a:r>
          </a:p>
          <a:p>
            <a:r>
              <a:rPr lang="en-US" sz="1900" dirty="0"/>
              <a:t>The linear regression model represents the relationship between the input variables (x) &amp; output variable (y) of a dataset in terms of a line given by the equation </a:t>
            </a:r>
            <a:r>
              <a:rPr lang="en-US" sz="1900" b="1" dirty="0"/>
              <a:t>y = b0 + b1x</a:t>
            </a:r>
          </a:p>
          <a:p>
            <a:pPr marL="0" indent="0">
              <a:buNone/>
            </a:pPr>
            <a:r>
              <a:rPr lang="en-US" sz="1900" dirty="0"/>
              <a:t>In linear regression, the outcome is continuous and can be any possible value</a:t>
            </a:r>
            <a:endParaRPr lang="en-AE" sz="1900" dirty="0"/>
          </a:p>
        </p:txBody>
      </p:sp>
      <p:pic>
        <p:nvPicPr>
          <p:cNvPr id="5" name="Picture 4">
            <a:extLst>
              <a:ext uri="{FF2B5EF4-FFF2-40B4-BE49-F238E27FC236}">
                <a16:creationId xmlns:a16="http://schemas.microsoft.com/office/drawing/2014/main" id="{F7FC3286-FEAD-6DE7-9628-505FD76E4CB4}"/>
              </a:ext>
            </a:extLst>
          </p:cNvPr>
          <p:cNvPicPr>
            <a:picLocks noChangeAspect="1"/>
          </p:cNvPicPr>
          <p:nvPr/>
        </p:nvPicPr>
        <p:blipFill>
          <a:blip r:embed="rId2"/>
          <a:stretch>
            <a:fillRect/>
          </a:stretch>
        </p:blipFill>
        <p:spPr>
          <a:xfrm>
            <a:off x="6096000" y="1667085"/>
            <a:ext cx="5520303" cy="3523829"/>
          </a:xfrm>
          <a:prstGeom prst="rect">
            <a:avLst/>
          </a:prstGeom>
        </p:spPr>
      </p:pic>
      <p:sp>
        <p:nvSpPr>
          <p:cNvPr id="6" name="TextBox 5">
            <a:extLst>
              <a:ext uri="{FF2B5EF4-FFF2-40B4-BE49-F238E27FC236}">
                <a16:creationId xmlns:a16="http://schemas.microsoft.com/office/drawing/2014/main" id="{984E4899-C30D-3FC8-6B11-78D92B9E1B4A}"/>
              </a:ext>
            </a:extLst>
          </p:cNvPr>
          <p:cNvSpPr txBox="1"/>
          <p:nvPr/>
        </p:nvSpPr>
        <p:spPr>
          <a:xfrm>
            <a:off x="6372224" y="5323893"/>
            <a:ext cx="5667375" cy="1107996"/>
          </a:xfrm>
          <a:prstGeom prst="rect">
            <a:avLst/>
          </a:prstGeom>
          <a:noFill/>
        </p:spPr>
        <p:txBody>
          <a:bodyPr wrap="square" rtlCol="0">
            <a:spAutoFit/>
          </a:bodyPr>
          <a:lstStyle/>
          <a:p>
            <a:r>
              <a:rPr lang="en-US" sz="1600" b="1" i="1" dirty="0"/>
              <a:t>In this figure, X-axis is the independent variable and Y-axis is the output. The regression line is the best fit line for a model. </a:t>
            </a:r>
          </a:p>
          <a:p>
            <a:r>
              <a:rPr lang="en-US" sz="1600" b="1" i="1" dirty="0"/>
              <a:t>Our main objective in this algorithm is to find this best fit line.</a:t>
            </a:r>
          </a:p>
          <a:p>
            <a:endParaRPr lang="en-US" dirty="0"/>
          </a:p>
        </p:txBody>
      </p:sp>
    </p:spTree>
    <p:extLst>
      <p:ext uri="{BB962C8B-B14F-4D97-AF65-F5344CB8AC3E}">
        <p14:creationId xmlns:p14="http://schemas.microsoft.com/office/powerpoint/2010/main" val="2183342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3BCE7-CDF9-B572-F7EA-7192506FD17E}"/>
              </a:ext>
            </a:extLst>
          </p:cNvPr>
          <p:cNvSpPr>
            <a:spLocks noGrp="1"/>
          </p:cNvSpPr>
          <p:nvPr>
            <p:ph type="title"/>
          </p:nvPr>
        </p:nvSpPr>
        <p:spPr/>
        <p:txBody>
          <a:bodyPr/>
          <a:lstStyle/>
          <a:p>
            <a:r>
              <a:rPr lang="en-US" b="1" dirty="0"/>
              <a:t>Random forest</a:t>
            </a:r>
            <a:endParaRPr lang="en-AE" b="1" dirty="0">
              <a:highlight>
                <a:srgbClr val="FFFF00"/>
              </a:highlight>
            </a:endParaRPr>
          </a:p>
        </p:txBody>
      </p:sp>
      <p:sp>
        <p:nvSpPr>
          <p:cNvPr id="3" name="Content Placeholder 2">
            <a:extLst>
              <a:ext uri="{FF2B5EF4-FFF2-40B4-BE49-F238E27FC236}">
                <a16:creationId xmlns:a16="http://schemas.microsoft.com/office/drawing/2014/main" id="{FB207977-6B7E-402D-8EDE-E16BB4735DF7}"/>
              </a:ext>
            </a:extLst>
          </p:cNvPr>
          <p:cNvSpPr>
            <a:spLocks noGrp="1"/>
          </p:cNvSpPr>
          <p:nvPr>
            <p:ph idx="1"/>
          </p:nvPr>
        </p:nvSpPr>
        <p:spPr>
          <a:xfrm>
            <a:off x="838200" y="1557770"/>
            <a:ext cx="11150600" cy="4351338"/>
          </a:xfrm>
        </p:spPr>
        <p:txBody>
          <a:bodyPr>
            <a:normAutofit/>
          </a:bodyPr>
          <a:lstStyle/>
          <a:p>
            <a:r>
              <a:rPr lang="en-US" sz="1800" dirty="0"/>
              <a:t>Unlike decision tree regression (single tree), a random forest uses multiple decision trees for predicting the output. </a:t>
            </a:r>
          </a:p>
          <a:p>
            <a:r>
              <a:rPr lang="en-US" sz="1800" dirty="0"/>
              <a:t>Random data points are selected from the given dataset (say k data points are selected), and a decision tree is built with them via this algorithm. Several decision trees are then modeled that predict the value of any new data point. </a:t>
            </a:r>
          </a:p>
          <a:p>
            <a:r>
              <a:rPr lang="en-US" sz="1800" dirty="0"/>
              <a:t>Since there are multiple decision trees, multiple output values will be predicted via a random forest algorithm. You have to find the average of all the predicted values for a new data point to compute the final output. </a:t>
            </a:r>
          </a:p>
          <a:p>
            <a:r>
              <a:rPr lang="en-US" sz="1800" dirty="0"/>
              <a:t>Random forest can be used on both regression tasks (predict continuous outputs, such as price) or classification tasks (predict categorical or discrete outputs)</a:t>
            </a:r>
            <a:endParaRPr lang="en-AE" sz="1800" dirty="0"/>
          </a:p>
        </p:txBody>
      </p:sp>
      <p:pic>
        <p:nvPicPr>
          <p:cNvPr id="1026" name="Picture 2" descr="Random Forest Regression. Random Forest Regression is a… | by Chaya Bakshi  | Level Up Coding">
            <a:extLst>
              <a:ext uri="{FF2B5EF4-FFF2-40B4-BE49-F238E27FC236}">
                <a16:creationId xmlns:a16="http://schemas.microsoft.com/office/drawing/2014/main" id="{070BC6ED-3035-5A4E-E012-0ED1FB9BCA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97"/>
          <a:stretch/>
        </p:blipFill>
        <p:spPr bwMode="auto">
          <a:xfrm>
            <a:off x="5717309" y="3682657"/>
            <a:ext cx="4722091" cy="3079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1228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3BCE7-CDF9-B572-F7EA-7192506FD17E}"/>
              </a:ext>
            </a:extLst>
          </p:cNvPr>
          <p:cNvSpPr>
            <a:spLocks noGrp="1"/>
          </p:cNvSpPr>
          <p:nvPr>
            <p:ph type="title"/>
          </p:nvPr>
        </p:nvSpPr>
        <p:spPr/>
        <p:txBody>
          <a:bodyPr/>
          <a:lstStyle/>
          <a:p>
            <a:r>
              <a:rPr lang="en-US" b="1" dirty="0"/>
              <a:t>Multilinear Regression</a:t>
            </a:r>
            <a:endParaRPr lang="en-AE" b="1" dirty="0"/>
          </a:p>
        </p:txBody>
      </p:sp>
      <p:sp>
        <p:nvSpPr>
          <p:cNvPr id="3" name="Content Placeholder 2">
            <a:extLst>
              <a:ext uri="{FF2B5EF4-FFF2-40B4-BE49-F238E27FC236}">
                <a16:creationId xmlns:a16="http://schemas.microsoft.com/office/drawing/2014/main" id="{FB207977-6B7E-402D-8EDE-E16BB4735DF7}"/>
              </a:ext>
            </a:extLst>
          </p:cNvPr>
          <p:cNvSpPr>
            <a:spLocks noGrp="1"/>
          </p:cNvSpPr>
          <p:nvPr>
            <p:ph idx="1"/>
          </p:nvPr>
        </p:nvSpPr>
        <p:spPr/>
        <p:txBody>
          <a:bodyPr>
            <a:normAutofit fontScale="62500" lnSpcReduction="20000"/>
          </a:bodyPr>
          <a:lstStyle/>
          <a:p>
            <a:r>
              <a:rPr lang="en-US" dirty="0"/>
              <a:t>A statistical technique that uses several explanatory variables to predict the outcome of a response variable.</a:t>
            </a:r>
          </a:p>
          <a:p>
            <a:r>
              <a:rPr lang="en-US" dirty="0"/>
              <a:t>Multiple regression is a type of regression where the dependent variable shows a linear relationship with two or more independent variables. It can also be non-linear, where the dependent and independent variables do not follow a straight line.</a:t>
            </a:r>
          </a:p>
          <a:p>
            <a:pPr marL="0" indent="0">
              <a:buNone/>
            </a:pPr>
            <a:endParaRPr lang="en-US" dirty="0"/>
          </a:p>
          <a:p>
            <a:pPr marL="0" indent="0">
              <a:buNone/>
            </a:pPr>
            <a:r>
              <a:rPr lang="en-US" dirty="0"/>
              <a:t>The formula for a multiple linear regression is:</a:t>
            </a:r>
          </a:p>
          <a:p>
            <a:endParaRPr lang="en-US" dirty="0"/>
          </a:p>
          <a:p>
            <a:endParaRPr lang="en-US" dirty="0"/>
          </a:p>
          <a:p>
            <a:r>
              <a:rPr lang="en-US" sz="2200" dirty="0"/>
              <a:t>y = the predicted value of the dependent variable</a:t>
            </a:r>
          </a:p>
          <a:p>
            <a:r>
              <a:rPr lang="en-US" sz="2200" dirty="0"/>
              <a:t>B_0 = the y-intercept (value of y when all other parameters are set to 0)</a:t>
            </a:r>
          </a:p>
          <a:p>
            <a:r>
              <a:rPr lang="en-US" sz="2200" dirty="0"/>
              <a:t>B_1X_1 = the regression coefficient (B_1) of the first independent variable (X_1) (a.k.a. the effect that increasing the value of the independent variable has on the predicted y value)</a:t>
            </a:r>
          </a:p>
          <a:p>
            <a:r>
              <a:rPr lang="en-US" sz="2200" dirty="0"/>
              <a:t>… = do the same for however many independent variables you are testing</a:t>
            </a:r>
          </a:p>
          <a:p>
            <a:r>
              <a:rPr lang="en-US" sz="2200" dirty="0"/>
              <a:t>B_nX_n = the regression coefficient of the last independent variable</a:t>
            </a:r>
          </a:p>
          <a:p>
            <a:r>
              <a:rPr lang="en-US" sz="2200" dirty="0"/>
              <a:t>Epsilon = model error (a.k.a. how much variation there is in our estimate of y)</a:t>
            </a:r>
          </a:p>
          <a:p>
            <a:endParaRPr lang="en-US" dirty="0"/>
          </a:p>
          <a:p>
            <a:endParaRPr lang="en-AE" dirty="0"/>
          </a:p>
        </p:txBody>
      </p:sp>
      <p:pic>
        <p:nvPicPr>
          <p:cNvPr id="4" name="Picture 3">
            <a:extLst>
              <a:ext uri="{FF2B5EF4-FFF2-40B4-BE49-F238E27FC236}">
                <a16:creationId xmlns:a16="http://schemas.microsoft.com/office/drawing/2014/main" id="{16EC2DD1-6B13-CF0B-A81E-60EBBE52F814}"/>
              </a:ext>
            </a:extLst>
          </p:cNvPr>
          <p:cNvPicPr>
            <a:picLocks noChangeAspect="1"/>
          </p:cNvPicPr>
          <p:nvPr/>
        </p:nvPicPr>
        <p:blipFill>
          <a:blip r:embed="rId2"/>
          <a:stretch>
            <a:fillRect/>
          </a:stretch>
        </p:blipFill>
        <p:spPr>
          <a:xfrm>
            <a:off x="3659476" y="3565236"/>
            <a:ext cx="5480250" cy="369455"/>
          </a:xfrm>
          <a:prstGeom prst="rect">
            <a:avLst/>
          </a:prstGeom>
        </p:spPr>
      </p:pic>
    </p:spTree>
    <p:extLst>
      <p:ext uri="{BB962C8B-B14F-4D97-AF65-F5344CB8AC3E}">
        <p14:creationId xmlns:p14="http://schemas.microsoft.com/office/powerpoint/2010/main" val="24122738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A6DD91-F8D4-5D05-00BC-1470FB3A1AA5}"/>
              </a:ext>
            </a:extLst>
          </p:cNvPr>
          <p:cNvSpPr>
            <a:spLocks noGrp="1"/>
          </p:cNvSpPr>
          <p:nvPr>
            <p:ph type="title"/>
          </p:nvPr>
        </p:nvSpPr>
        <p:spPr>
          <a:xfrm>
            <a:off x="838200" y="365125"/>
            <a:ext cx="10515600" cy="1325563"/>
          </a:xfrm>
        </p:spPr>
        <p:txBody>
          <a:bodyPr>
            <a:normAutofit/>
          </a:bodyPr>
          <a:lstStyle/>
          <a:p>
            <a:r>
              <a:rPr lang="en-US" sz="4800" b="1" dirty="0"/>
              <a:t>Multilinear Regression</a:t>
            </a:r>
            <a:endParaRPr lang="en-AE" sz="4800" b="1"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6243F70-C490-D208-C2FE-200AF589C658}"/>
              </a:ext>
            </a:extLst>
          </p:cNvPr>
          <p:cNvSpPr>
            <a:spLocks noGrp="1"/>
          </p:cNvSpPr>
          <p:nvPr>
            <p:ph idx="1"/>
          </p:nvPr>
        </p:nvSpPr>
        <p:spPr>
          <a:xfrm>
            <a:off x="838200" y="1929384"/>
            <a:ext cx="10515600" cy="4251960"/>
          </a:xfrm>
        </p:spPr>
        <p:txBody>
          <a:bodyPr>
            <a:normAutofit/>
          </a:bodyPr>
          <a:lstStyle/>
          <a:p>
            <a:pPr marL="0" indent="0">
              <a:buNone/>
            </a:pPr>
            <a:r>
              <a:rPr lang="en-US" sz="1800" dirty="0"/>
              <a:t>Used to estimate the relationship between two or more independent variables &amp; one dependent variable. </a:t>
            </a:r>
          </a:p>
          <a:p>
            <a:pPr marL="0" indent="0">
              <a:buNone/>
            </a:pPr>
            <a:r>
              <a:rPr lang="en-US" sz="1700" dirty="0"/>
              <a:t>You can use multiple linear regression when you want to know:</a:t>
            </a:r>
          </a:p>
          <a:p>
            <a:r>
              <a:rPr lang="en-US" sz="1700" dirty="0"/>
              <a:t>How strong the relationship is between two or more independent variables and one dependent variable (e.g. how rainfall, temperature, &amp; amount of fertilizer added affect crop growth).</a:t>
            </a:r>
          </a:p>
          <a:p>
            <a:r>
              <a:rPr lang="en-US" sz="1700" dirty="0"/>
              <a:t>The value of the dependent variable at a certain value of the independent variables (e.g. the expected yield of a crop at certain levels of rainfall, temperature, &amp; fertilizer addition).</a:t>
            </a:r>
          </a:p>
          <a:p>
            <a:endParaRPr lang="en-US" sz="1700" dirty="0"/>
          </a:p>
          <a:p>
            <a:pPr marL="0" indent="0">
              <a:buNone/>
            </a:pPr>
            <a:r>
              <a:rPr lang="en-US" sz="1700" b="1" dirty="0"/>
              <a:t>Example:</a:t>
            </a:r>
          </a:p>
          <a:p>
            <a:r>
              <a:rPr lang="en-US" sz="1700" dirty="0"/>
              <a:t>You are a public health researcher interested in social factors that influence heart disease. You survey 500 towns and gather data on the percentage of people in each town who smoke, the percentage of people in each town who bike to work, and the percentage of people in each town who have heart disease.</a:t>
            </a:r>
          </a:p>
          <a:p>
            <a:r>
              <a:rPr lang="en-US" sz="1700" dirty="0"/>
              <a:t>Because you have two independent variables &amp; one dependent variable, and all your variables are quantitative, you can use multlinear regression to analyze the relationship between them.</a:t>
            </a:r>
            <a:endParaRPr lang="en-AE" sz="1700" dirty="0"/>
          </a:p>
        </p:txBody>
      </p:sp>
    </p:spTree>
    <p:extLst>
      <p:ext uri="{BB962C8B-B14F-4D97-AF65-F5344CB8AC3E}">
        <p14:creationId xmlns:p14="http://schemas.microsoft.com/office/powerpoint/2010/main" val="38363781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776519-C048-6525-A8DD-6B00373B9210}"/>
              </a:ext>
            </a:extLst>
          </p:cNvPr>
          <p:cNvSpPr>
            <a:spLocks noGrp="1"/>
          </p:cNvSpPr>
          <p:nvPr>
            <p:ph type="title"/>
          </p:nvPr>
        </p:nvSpPr>
        <p:spPr>
          <a:xfrm>
            <a:off x="6600478" y="742387"/>
            <a:ext cx="5891022" cy="1476801"/>
          </a:xfrm>
        </p:spPr>
        <p:txBody>
          <a:bodyPr vert="horz" lIns="91440" tIns="45720" rIns="91440" bIns="45720" rtlCol="0" anchor="b">
            <a:normAutofit/>
          </a:bodyPr>
          <a:lstStyle/>
          <a:p>
            <a:r>
              <a:rPr lang="en-US" sz="4600" b="1" kern="1200" dirty="0">
                <a:solidFill>
                  <a:schemeClr val="tx1"/>
                </a:solidFill>
                <a:latin typeface="+mj-lt"/>
                <a:ea typeface="+mj-ea"/>
                <a:cs typeface="+mj-cs"/>
              </a:rPr>
              <a:t>Multilinear Regression</a:t>
            </a:r>
          </a:p>
        </p:txBody>
      </p:sp>
      <p:pic>
        <p:nvPicPr>
          <p:cNvPr id="4" name="Content Placeholder 3">
            <a:extLst>
              <a:ext uri="{FF2B5EF4-FFF2-40B4-BE49-F238E27FC236}">
                <a16:creationId xmlns:a16="http://schemas.microsoft.com/office/drawing/2014/main" id="{3BBE0AB5-396F-9F36-718E-8903FC46F04B}"/>
              </a:ext>
            </a:extLst>
          </p:cNvPr>
          <p:cNvPicPr>
            <a:picLocks noGrp="1" noChangeAspect="1"/>
          </p:cNvPicPr>
          <p:nvPr>
            <p:ph idx="1"/>
          </p:nvPr>
        </p:nvPicPr>
        <p:blipFill>
          <a:blip r:embed="rId2"/>
          <a:stretch>
            <a:fillRect/>
          </a:stretch>
        </p:blipFill>
        <p:spPr>
          <a:xfrm>
            <a:off x="232047" y="1561272"/>
            <a:ext cx="6275035" cy="4688033"/>
          </a:xfrm>
          <a:prstGeom prst="rect">
            <a:avLst/>
          </a:prstGeom>
        </p:spPr>
      </p:pic>
      <p:sp>
        <p:nvSpPr>
          <p:cNvPr id="13"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AD9D68A-AB1C-6CD8-9BBF-E7423FBD38D1}"/>
              </a:ext>
            </a:extLst>
          </p:cNvPr>
          <p:cNvSpPr txBox="1"/>
          <p:nvPr/>
        </p:nvSpPr>
        <p:spPr>
          <a:xfrm>
            <a:off x="6600477" y="2698516"/>
            <a:ext cx="4824905" cy="3550789"/>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000" dirty="0"/>
              <a:t>In this figure, we calculated the predicted values of the dependent variable (heart disease) across the full range of observed values for the percentage of people biking to work.</a:t>
            </a:r>
          </a:p>
          <a:p>
            <a:pPr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To include the effect of smoking on the independent variable, we calculated these predicted values while holding smoking constant at the minimum, mean, and maximum observed rates of smoking.</a:t>
            </a:r>
          </a:p>
        </p:txBody>
      </p:sp>
    </p:spTree>
    <p:extLst>
      <p:ext uri="{BB962C8B-B14F-4D97-AF65-F5344CB8AC3E}">
        <p14:creationId xmlns:p14="http://schemas.microsoft.com/office/powerpoint/2010/main" val="18486683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E19035-A882-0447-8B56-229A64825374}"/>
              </a:ext>
            </a:extLst>
          </p:cNvPr>
          <p:cNvSpPr>
            <a:spLocks noGrp="1"/>
          </p:cNvSpPr>
          <p:nvPr>
            <p:ph type="title"/>
          </p:nvPr>
        </p:nvSpPr>
        <p:spPr>
          <a:xfrm>
            <a:off x="269302" y="2629243"/>
            <a:ext cx="11383535" cy="866311"/>
          </a:xfrm>
        </p:spPr>
        <p:txBody>
          <a:bodyPr>
            <a:normAutofit fontScale="90000"/>
          </a:bodyPr>
          <a:lstStyle/>
          <a:p>
            <a:r>
              <a:rPr lang="en-US" sz="5250" dirty="0">
                <a:solidFill>
                  <a:schemeClr val="accent5"/>
                </a:solidFill>
                <a:latin typeface="Segoe UI"/>
                <a:cs typeface="Segoe UI"/>
              </a:rPr>
              <a:t>Example: Medical Insurance cost prediction</a:t>
            </a:r>
          </a:p>
        </p:txBody>
      </p:sp>
    </p:spTree>
    <p:extLst>
      <p:ext uri="{BB962C8B-B14F-4D97-AF65-F5344CB8AC3E}">
        <p14:creationId xmlns:p14="http://schemas.microsoft.com/office/powerpoint/2010/main" val="3070585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DF92B-F601-307A-1086-B7354159F433}"/>
              </a:ext>
            </a:extLst>
          </p:cNvPr>
          <p:cNvSpPr>
            <a:spLocks noGrp="1"/>
          </p:cNvSpPr>
          <p:nvPr>
            <p:ph type="title"/>
          </p:nvPr>
        </p:nvSpPr>
        <p:spPr/>
        <p:txBody>
          <a:bodyPr/>
          <a:lstStyle/>
          <a:p>
            <a:r>
              <a:rPr lang="en-US" b="1" dirty="0"/>
              <a:t>Further learning/resources</a:t>
            </a:r>
            <a:endParaRPr lang="en-AE" b="1" dirty="0">
              <a:highlight>
                <a:srgbClr val="FFFF00"/>
              </a:highlight>
            </a:endParaRPr>
          </a:p>
        </p:txBody>
      </p:sp>
      <p:sp>
        <p:nvSpPr>
          <p:cNvPr id="3" name="Content Placeholder 2">
            <a:extLst>
              <a:ext uri="{FF2B5EF4-FFF2-40B4-BE49-F238E27FC236}">
                <a16:creationId xmlns:a16="http://schemas.microsoft.com/office/drawing/2014/main" id="{F1BF88C0-DC7D-BB48-9821-A85CB14D0B04}"/>
              </a:ext>
            </a:extLst>
          </p:cNvPr>
          <p:cNvSpPr>
            <a:spLocks noGrp="1"/>
          </p:cNvSpPr>
          <p:nvPr>
            <p:ph idx="1"/>
          </p:nvPr>
        </p:nvSpPr>
        <p:spPr/>
        <p:txBody>
          <a:bodyPr/>
          <a:lstStyle/>
          <a:p>
            <a:pPr marL="0" indent="0">
              <a:buNone/>
            </a:pPr>
            <a:r>
              <a:rPr lang="en-AE" dirty="0"/>
              <a:t>Available on </a:t>
            </a:r>
            <a:r>
              <a:rPr lang="en-AE" b="1" dirty="0"/>
              <a:t>Microsoft L</a:t>
            </a:r>
            <a:r>
              <a:rPr lang="en-US" b="1" dirty="0"/>
              <a:t>e</a:t>
            </a:r>
            <a:r>
              <a:rPr lang="en-AE" b="1" dirty="0"/>
              <a:t>arn </a:t>
            </a:r>
            <a:r>
              <a:rPr lang="en-AE" dirty="0"/>
              <a:t>(for free!)</a:t>
            </a:r>
          </a:p>
          <a:p>
            <a:r>
              <a:rPr lang="en-US" dirty="0">
                <a:hlinkClick r:id="rId2"/>
              </a:rPr>
              <a:t>https://aka.ms/DataAnalyticsConcepts</a:t>
            </a:r>
            <a:endParaRPr lang="en-US" dirty="0"/>
          </a:p>
          <a:p>
            <a:r>
              <a:rPr lang="en-US" dirty="0">
                <a:hlinkClick r:id="rId3"/>
              </a:rPr>
              <a:t>https://aka.ms/DataAnalyticsConcepts2</a:t>
            </a:r>
            <a:endParaRPr lang="en-US" dirty="0"/>
          </a:p>
          <a:p>
            <a:pPr marL="0" indent="0">
              <a:buNone/>
            </a:pPr>
            <a:endParaRPr lang="en-AE" dirty="0"/>
          </a:p>
        </p:txBody>
      </p:sp>
    </p:spTree>
    <p:extLst>
      <p:ext uri="{BB962C8B-B14F-4D97-AF65-F5344CB8AC3E}">
        <p14:creationId xmlns:p14="http://schemas.microsoft.com/office/powerpoint/2010/main" val="26370471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E19035-A882-0447-8B56-229A64825374}"/>
              </a:ext>
            </a:extLst>
          </p:cNvPr>
          <p:cNvSpPr>
            <a:spLocks noGrp="1"/>
          </p:cNvSpPr>
          <p:nvPr>
            <p:ph type="title"/>
          </p:nvPr>
        </p:nvSpPr>
        <p:spPr>
          <a:xfrm>
            <a:off x="269302" y="2629243"/>
            <a:ext cx="11383535" cy="866311"/>
          </a:xfrm>
        </p:spPr>
        <p:txBody>
          <a:bodyPr>
            <a:normAutofit fontScale="90000"/>
          </a:bodyPr>
          <a:lstStyle/>
          <a:p>
            <a:r>
              <a:rPr lang="en-US" sz="5250" dirty="0">
                <a:solidFill>
                  <a:schemeClr val="accent5"/>
                </a:solidFill>
                <a:latin typeface="Segoe UI"/>
                <a:cs typeface="Segoe UI"/>
              </a:rPr>
              <a:t>Upcoming events</a:t>
            </a:r>
            <a:endParaRPr lang="en-US" dirty="0">
              <a:solidFill>
                <a:schemeClr val="accent5"/>
              </a:solidFill>
            </a:endParaRPr>
          </a:p>
        </p:txBody>
      </p:sp>
    </p:spTree>
    <p:extLst>
      <p:ext uri="{BB962C8B-B14F-4D97-AF65-F5344CB8AC3E}">
        <p14:creationId xmlns:p14="http://schemas.microsoft.com/office/powerpoint/2010/main" val="884049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Text&#10;&#10;Description automatically generated with low confidence">
            <a:extLst>
              <a:ext uri="{FF2B5EF4-FFF2-40B4-BE49-F238E27FC236}">
                <a16:creationId xmlns:a16="http://schemas.microsoft.com/office/drawing/2014/main" id="{D9792660-9B23-6B76-5AC0-BACDD4130475}"/>
              </a:ext>
            </a:extLst>
          </p:cNvPr>
          <p:cNvPicPr>
            <a:picLocks noChangeAspect="1"/>
          </p:cNvPicPr>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2445043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E19035-A882-0447-8B56-229A64825374}"/>
              </a:ext>
            </a:extLst>
          </p:cNvPr>
          <p:cNvSpPr>
            <a:spLocks noGrp="1"/>
          </p:cNvSpPr>
          <p:nvPr>
            <p:ph type="title"/>
          </p:nvPr>
        </p:nvSpPr>
        <p:spPr>
          <a:xfrm>
            <a:off x="269302" y="2629243"/>
            <a:ext cx="8964185" cy="866311"/>
          </a:xfrm>
        </p:spPr>
        <p:txBody>
          <a:bodyPr>
            <a:normAutofit fontScale="90000"/>
          </a:bodyPr>
          <a:lstStyle/>
          <a:p>
            <a:r>
              <a:rPr lang="en-US" sz="5250" dirty="0">
                <a:solidFill>
                  <a:schemeClr val="accent5"/>
                </a:solidFill>
                <a:latin typeface="Segoe UI"/>
                <a:cs typeface="Segoe UI"/>
              </a:rPr>
              <a:t>Data Science lifecycle</a:t>
            </a:r>
            <a:endParaRPr lang="en-US" dirty="0">
              <a:solidFill>
                <a:schemeClr val="accent5"/>
              </a:solidFill>
            </a:endParaRPr>
          </a:p>
        </p:txBody>
      </p:sp>
    </p:spTree>
    <p:extLst>
      <p:ext uri="{BB962C8B-B14F-4D97-AF65-F5344CB8AC3E}">
        <p14:creationId xmlns:p14="http://schemas.microsoft.com/office/powerpoint/2010/main" val="3093957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23073793-1EEA-3743-E1E2-FD8CCEC39BA0}"/>
              </a:ext>
            </a:extLst>
          </p:cNvPr>
          <p:cNvPicPr>
            <a:picLocks noChangeAspect="1"/>
          </p:cNvPicPr>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23386694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88" y="2756518"/>
            <a:ext cx="3593939" cy="958909"/>
          </a:xfrm>
        </p:spPr>
        <p:txBody>
          <a:bodyPr/>
          <a:lstStyle/>
          <a:p>
            <a:r>
              <a:rPr lang="en-US"/>
              <a:t>Thank You!</a:t>
            </a:r>
          </a:p>
        </p:txBody>
      </p:sp>
      <p:grpSp>
        <p:nvGrpSpPr>
          <p:cNvPr id="18" name="Group 17"/>
          <p:cNvGrpSpPr/>
          <p:nvPr/>
        </p:nvGrpSpPr>
        <p:grpSpPr>
          <a:xfrm>
            <a:off x="6088081" y="1541546"/>
            <a:ext cx="5078332" cy="648502"/>
            <a:chOff x="6652847" y="1553121"/>
            <a:chExt cx="5078332" cy="648502"/>
          </a:xfrm>
        </p:grpSpPr>
        <p:pic>
          <p:nvPicPr>
            <p:cNvPr id="9" name="Picture 8"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2847" y="1553121"/>
              <a:ext cx="648502" cy="648502"/>
            </a:xfrm>
            <a:prstGeom prst="rect">
              <a:avLst/>
            </a:prstGeom>
          </p:spPr>
        </p:pic>
        <p:sp>
          <p:nvSpPr>
            <p:cNvPr id="11" name="Rectangle 10"/>
            <p:cNvSpPr/>
            <p:nvPr/>
          </p:nvSpPr>
          <p:spPr bwMode="auto">
            <a:xfrm>
              <a:off x="7306177" y="1719255"/>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charset="0"/>
                  <a:ea typeface="Segoe UI Semilight" charset="0"/>
                  <a:cs typeface="Segoe UI Semilight" charset="0"/>
                </a:rPr>
                <a:t>meetup.com/pro/microsoft-reactor/</a:t>
              </a:r>
            </a:p>
          </p:txBody>
        </p:sp>
      </p:grpSp>
      <p:grpSp>
        <p:nvGrpSpPr>
          <p:cNvPr id="17" name="Group 16"/>
          <p:cNvGrpSpPr/>
          <p:nvPr/>
        </p:nvGrpSpPr>
        <p:grpSpPr>
          <a:xfrm>
            <a:off x="6202024" y="2609377"/>
            <a:ext cx="4964389" cy="355309"/>
            <a:chOff x="6766790" y="2389458"/>
            <a:chExt cx="4964389" cy="355309"/>
          </a:xfrm>
        </p:grpSpPr>
        <p:pic>
          <p:nvPicPr>
            <p:cNvPr id="7" name="Picture 6"/>
            <p:cNvPicPr>
              <a:picLocks noChangeAspect="1"/>
            </p:cNvPicPr>
            <p:nvPr/>
          </p:nvPicPr>
          <p:blipFill>
            <a:blip r:embed="rId3"/>
            <a:stretch>
              <a:fillRect/>
            </a:stretch>
          </p:blipFill>
          <p:spPr>
            <a:xfrm>
              <a:off x="6766790" y="2389458"/>
              <a:ext cx="437573" cy="355309"/>
            </a:xfrm>
            <a:prstGeom prst="rect">
              <a:avLst/>
            </a:prstGeom>
          </p:spPr>
        </p:pic>
        <p:sp>
          <p:nvSpPr>
            <p:cNvPr id="12" name="Rectangle 11"/>
            <p:cNvSpPr/>
            <p:nvPr/>
          </p:nvSpPr>
          <p:spPr bwMode="auto">
            <a:xfrm>
              <a:off x="7306177" y="2425311"/>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light"/>
                  <a:ea typeface="+mn-ea"/>
                  <a:cs typeface="+mn-cs"/>
                </a:rPr>
                <a:t>@</a:t>
              </a:r>
              <a:r>
                <a:rPr kumimoji="0" lang="en-US" sz="1400" b="0" i="0" u="none" strike="noStrike" kern="1200" cap="none" spc="0" normalizeH="0" baseline="0" noProof="0" err="1">
                  <a:ln>
                    <a:noFill/>
                  </a:ln>
                  <a:solidFill>
                    <a:srgbClr val="FFFFFF"/>
                  </a:solidFill>
                  <a:effectLst/>
                  <a:uLnTx/>
                  <a:uFillTx/>
                  <a:latin typeface="Segoe UI Semilight"/>
                  <a:ea typeface="+mn-ea"/>
                  <a:cs typeface="+mn-cs"/>
                </a:rPr>
                <a:t>MSFTReactor</a:t>
              </a:r>
              <a:endParaRPr kumimoji="0" lang="en-US" sz="1400" b="0" i="0" u="none" strike="noStrike" kern="1200" cap="none" spc="0" normalizeH="0" baseline="0" noProof="0">
                <a:ln>
                  <a:noFill/>
                </a:ln>
                <a:solidFill>
                  <a:srgbClr val="FFFFFF"/>
                </a:solidFill>
                <a:effectLst/>
                <a:uLnTx/>
                <a:uFillTx/>
                <a:latin typeface="Segoe Pro" charset="0"/>
                <a:ea typeface="Segoe Pro" charset="0"/>
                <a:cs typeface="Segoe Pro" charset="0"/>
              </a:endParaRPr>
            </a:p>
          </p:txBody>
        </p:sp>
      </p:grpSp>
      <p:grpSp>
        <p:nvGrpSpPr>
          <p:cNvPr id="16" name="Group 15"/>
          <p:cNvGrpSpPr/>
          <p:nvPr/>
        </p:nvGrpSpPr>
        <p:grpSpPr>
          <a:xfrm>
            <a:off x="6201448" y="3501392"/>
            <a:ext cx="4964965" cy="293827"/>
            <a:chOff x="6766214" y="3049980"/>
            <a:chExt cx="4964965" cy="293827"/>
          </a:xfrm>
        </p:grpSpPr>
        <p:pic>
          <p:nvPicPr>
            <p:cNvPr id="8" name="Picture 7"/>
            <p:cNvPicPr>
              <a:picLocks noChangeAspect="1"/>
            </p:cNvPicPr>
            <p:nvPr/>
          </p:nvPicPr>
          <p:blipFill rotWithShape="1">
            <a:blip r:embed="rId4"/>
            <a:srcRect r="66992"/>
            <a:stretch/>
          </p:blipFill>
          <p:spPr>
            <a:xfrm>
              <a:off x="6766214" y="3049980"/>
              <a:ext cx="398861" cy="269586"/>
            </a:xfrm>
            <a:prstGeom prst="rect">
              <a:avLst/>
            </a:prstGeom>
          </p:spPr>
        </p:pic>
        <p:sp>
          <p:nvSpPr>
            <p:cNvPr id="13" name="Rectangle 12"/>
            <p:cNvSpPr/>
            <p:nvPr/>
          </p:nvSpPr>
          <p:spPr bwMode="auto">
            <a:xfrm>
              <a:off x="7306177" y="305034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https://aka.ms/ReactorYouTube</a:t>
              </a:r>
              <a:endParaRPr kumimoji="0" lang="en-US" sz="1400" b="0" i="0" u="none" strike="noStrike" kern="1200" cap="none" spc="0" normalizeH="0" baseline="0" noProof="0" dirty="0">
                <a:ln>
                  <a:noFill/>
                </a:ln>
                <a:solidFill>
                  <a:srgbClr val="FFFFFF"/>
                </a:solidFill>
                <a:effectLst/>
                <a:uLnTx/>
                <a:uFillTx/>
                <a:latin typeface="Segoe Pro" charset="0"/>
                <a:ea typeface="Segoe Pro" charset="0"/>
                <a:cs typeface="Segoe Pro" charset="0"/>
              </a:endParaRPr>
            </a:p>
          </p:txBody>
        </p:sp>
      </p:grpSp>
      <p:grpSp>
        <p:nvGrpSpPr>
          <p:cNvPr id="15" name="Group 14"/>
          <p:cNvGrpSpPr/>
          <p:nvPr/>
        </p:nvGrpSpPr>
        <p:grpSpPr>
          <a:xfrm>
            <a:off x="6229401" y="4381433"/>
            <a:ext cx="4937012" cy="293463"/>
            <a:chOff x="6794167" y="3617504"/>
            <a:chExt cx="4937012" cy="293463"/>
          </a:xfrm>
        </p:grpSpPr>
        <p:sp>
          <p:nvSpPr>
            <p:cNvPr id="10" name="mail">
              <a:extLst>
                <a:ext uri="{FF2B5EF4-FFF2-40B4-BE49-F238E27FC236}">
                  <a16:creationId xmlns:a16="http://schemas.microsoft.com/office/drawing/2014/main" id="{6D0D99B2-78FB-4F2C-BF13-1D0BF987D28A}"/>
                </a:ext>
              </a:extLst>
            </p:cNvPr>
            <p:cNvSpPr>
              <a:spLocks noChangeAspect="1" noEditPoints="1"/>
            </p:cNvSpPr>
            <p:nvPr/>
          </p:nvSpPr>
          <p:spPr bwMode="auto">
            <a:xfrm>
              <a:off x="6794167" y="3643199"/>
              <a:ext cx="342802" cy="246888"/>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254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4" name="Rectangle 13"/>
            <p:cNvSpPr/>
            <p:nvPr/>
          </p:nvSpPr>
          <p:spPr bwMode="auto">
            <a:xfrm>
              <a:off x="7306177" y="361750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light"/>
                  <a:ea typeface="+mn-ea"/>
                  <a:cs typeface="+mn-cs"/>
                </a:rPr>
                <a:t>aka.ms/</a:t>
              </a:r>
              <a:r>
                <a:rPr kumimoji="0" lang="en-US" sz="1400" b="0" i="0" u="none" strike="noStrike" kern="1200" cap="none" spc="0" normalizeH="0" baseline="0" noProof="0" err="1">
                  <a:ln>
                    <a:noFill/>
                  </a:ln>
                  <a:solidFill>
                    <a:srgbClr val="FFFFFF"/>
                  </a:solidFill>
                  <a:effectLst/>
                  <a:uLnTx/>
                  <a:uFillTx/>
                  <a:latin typeface="Segoe UI Semilight"/>
                  <a:ea typeface="+mn-ea"/>
                  <a:cs typeface="+mn-cs"/>
                </a:rPr>
                <a:t>ReactorEmailSignUp</a:t>
              </a:r>
              <a:endParaRPr kumimoji="0" lang="en-US" sz="1400" b="0" i="0" u="none" strike="noStrike" kern="1200" cap="none" spc="0" normalizeH="0" baseline="0" noProof="0">
                <a:ln>
                  <a:noFill/>
                </a:ln>
                <a:solidFill>
                  <a:srgbClr val="FFFFFF"/>
                </a:solidFill>
                <a:effectLst/>
                <a:uLnTx/>
                <a:uFillTx/>
                <a:latin typeface="Segoe Pro" charset="0"/>
                <a:ea typeface="Segoe Pro" charset="0"/>
                <a:cs typeface="Segoe Pro" charset="0"/>
              </a:endParaRPr>
            </a:p>
          </p:txBody>
        </p:sp>
      </p:grpSp>
      <p:grpSp>
        <p:nvGrpSpPr>
          <p:cNvPr id="19" name="Group 18"/>
          <p:cNvGrpSpPr/>
          <p:nvPr/>
        </p:nvGrpSpPr>
        <p:grpSpPr>
          <a:xfrm>
            <a:off x="394403" y="5938284"/>
            <a:ext cx="4727632" cy="325698"/>
            <a:chOff x="394403" y="5938284"/>
            <a:chExt cx="4727632" cy="325698"/>
          </a:xfrm>
        </p:grpSpPr>
        <p:sp>
          <p:nvSpPr>
            <p:cNvPr id="20" name="Rectangle 19"/>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lumMod val="75000"/>
                    </a:srgbClr>
                  </a:solidFill>
                  <a:effectLst/>
                  <a:uLnTx/>
                  <a:uFillTx/>
                  <a:latin typeface="Segoe Pro" charset="0"/>
                  <a:ea typeface="Segoe Pro" charset="0"/>
                  <a:cs typeface="Segoe Pro" charset="0"/>
                </a:rPr>
                <a:t>https://www.meetup.com/pro/microsoft-reactor/</a:t>
              </a:r>
            </a:p>
          </p:txBody>
        </p:sp>
        <p:pic>
          <p:nvPicPr>
            <p:cNvPr id="21" name="Picture 20"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pic>
        <p:nvPicPr>
          <p:cNvPr id="3" name="Picture 2">
            <a:extLst>
              <a:ext uri="{FF2B5EF4-FFF2-40B4-BE49-F238E27FC236}">
                <a16:creationId xmlns:a16="http://schemas.microsoft.com/office/drawing/2014/main" id="{6FE2A262-9F18-46F4-9D3F-A6F72518F5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477" y="543956"/>
            <a:ext cx="3687741" cy="1269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20339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6D3502B-E841-2E09-5672-AE3A78B0A084}"/>
              </a:ext>
            </a:extLst>
          </p:cNvPr>
          <p:cNvPicPr>
            <a:picLocks noGrp="1" noChangeAspect="1"/>
          </p:cNvPicPr>
          <p:nvPr>
            <p:ph idx="1"/>
          </p:nvPr>
        </p:nvPicPr>
        <p:blipFill>
          <a:blip r:embed="rId2"/>
          <a:stretch>
            <a:fillRect/>
          </a:stretch>
        </p:blipFill>
        <p:spPr>
          <a:xfrm>
            <a:off x="1366982" y="132389"/>
            <a:ext cx="8968509" cy="6726381"/>
          </a:xfrm>
          <a:prstGeom prst="rect">
            <a:avLst/>
          </a:prstGeom>
        </p:spPr>
      </p:pic>
    </p:spTree>
    <p:extLst>
      <p:ext uri="{BB962C8B-B14F-4D97-AF65-F5344CB8AC3E}">
        <p14:creationId xmlns:p14="http://schemas.microsoft.com/office/powerpoint/2010/main" val="1599111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E19035-A882-0447-8B56-229A64825374}"/>
              </a:ext>
            </a:extLst>
          </p:cNvPr>
          <p:cNvSpPr>
            <a:spLocks noGrp="1"/>
          </p:cNvSpPr>
          <p:nvPr>
            <p:ph type="title"/>
          </p:nvPr>
        </p:nvSpPr>
        <p:spPr>
          <a:xfrm>
            <a:off x="269302" y="2629243"/>
            <a:ext cx="11608662" cy="3272793"/>
          </a:xfrm>
        </p:spPr>
        <p:txBody>
          <a:bodyPr>
            <a:normAutofit/>
          </a:bodyPr>
          <a:lstStyle/>
          <a:p>
            <a:r>
              <a:rPr lang="en-US" sz="4400" dirty="0">
                <a:solidFill>
                  <a:schemeClr val="accent5"/>
                </a:solidFill>
                <a:latin typeface="Segoe UI"/>
                <a:cs typeface="Segoe UI"/>
              </a:rPr>
              <a:t>We already explored the first two stages:</a:t>
            </a:r>
            <a:br>
              <a:rPr lang="en-US" sz="4400" dirty="0">
                <a:solidFill>
                  <a:schemeClr val="accent5"/>
                </a:solidFill>
                <a:latin typeface="Segoe UI"/>
                <a:cs typeface="Segoe UI"/>
              </a:rPr>
            </a:br>
            <a:r>
              <a:rPr lang="en-US" sz="4400" dirty="0">
                <a:solidFill>
                  <a:schemeClr val="accent5"/>
                </a:solidFill>
                <a:latin typeface="Segoe UI"/>
                <a:cs typeface="Segoe UI"/>
              </a:rPr>
              <a:t>- Data cleaning &amp; preprocessing</a:t>
            </a:r>
            <a:br>
              <a:rPr lang="en-US" sz="4400" dirty="0">
                <a:solidFill>
                  <a:schemeClr val="accent5"/>
                </a:solidFill>
                <a:latin typeface="Segoe UI"/>
                <a:cs typeface="Segoe UI"/>
              </a:rPr>
            </a:br>
            <a:r>
              <a:rPr lang="en-US" sz="4400" dirty="0">
                <a:solidFill>
                  <a:schemeClr val="accent5"/>
                </a:solidFill>
                <a:latin typeface="Segoe UI"/>
                <a:cs typeface="Segoe UI"/>
              </a:rPr>
              <a:t>- Data exploration &amp; visualization</a:t>
            </a:r>
            <a:endParaRPr lang="en-US" sz="4400" dirty="0">
              <a:solidFill>
                <a:schemeClr val="accent5"/>
              </a:solidFill>
            </a:endParaRPr>
          </a:p>
        </p:txBody>
      </p:sp>
    </p:spTree>
    <p:extLst>
      <p:ext uri="{BB962C8B-B14F-4D97-AF65-F5344CB8AC3E}">
        <p14:creationId xmlns:p14="http://schemas.microsoft.com/office/powerpoint/2010/main" val="1564086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068F7-D970-AE6D-1B4E-52974D78C778}"/>
              </a:ext>
            </a:extLst>
          </p:cNvPr>
          <p:cNvSpPr>
            <a:spLocks noGrp="1"/>
          </p:cNvSpPr>
          <p:nvPr>
            <p:ph type="title"/>
          </p:nvPr>
        </p:nvSpPr>
        <p:spPr/>
        <p:txBody>
          <a:bodyPr>
            <a:normAutofit/>
          </a:bodyPr>
          <a:lstStyle/>
          <a:p>
            <a:r>
              <a:rPr lang="en-US" dirty="0"/>
              <a:t>1. Data Preprocessing &amp; Cleaning</a:t>
            </a:r>
            <a:endParaRPr lang="en-AE" dirty="0"/>
          </a:p>
        </p:txBody>
      </p:sp>
      <p:sp>
        <p:nvSpPr>
          <p:cNvPr id="3" name="Content Placeholder 2">
            <a:extLst>
              <a:ext uri="{FF2B5EF4-FFF2-40B4-BE49-F238E27FC236}">
                <a16:creationId xmlns:a16="http://schemas.microsoft.com/office/drawing/2014/main" id="{03157087-4B47-BE72-65D8-4119A85CE38D}"/>
              </a:ext>
            </a:extLst>
          </p:cNvPr>
          <p:cNvSpPr>
            <a:spLocks noGrp="1"/>
          </p:cNvSpPr>
          <p:nvPr>
            <p:ph idx="1"/>
          </p:nvPr>
        </p:nvSpPr>
        <p:spPr>
          <a:xfrm>
            <a:off x="838199" y="1825625"/>
            <a:ext cx="11418455" cy="4351338"/>
          </a:xfrm>
        </p:spPr>
        <p:txBody>
          <a:bodyPr/>
          <a:lstStyle/>
          <a:p>
            <a:pPr marL="0" indent="0">
              <a:buNone/>
            </a:pPr>
            <a:r>
              <a:rPr lang="en-US" sz="2400" dirty="0"/>
              <a:t>Data should be preprocessed and cleaned to get rid of noisy data.</a:t>
            </a:r>
          </a:p>
          <a:p>
            <a:pPr marL="0" indent="0">
              <a:buNone/>
            </a:pPr>
            <a:endParaRPr lang="en-US" sz="2400" dirty="0"/>
          </a:p>
          <a:p>
            <a:pPr marL="0" indent="0">
              <a:buNone/>
            </a:pPr>
            <a:r>
              <a:rPr lang="en-US" sz="2400" dirty="0"/>
              <a:t>We collected our data, inspected it, then had to clean it. The steps taken to clean our data include: </a:t>
            </a:r>
          </a:p>
          <a:p>
            <a:r>
              <a:rPr lang="en-US" sz="2400" dirty="0"/>
              <a:t>Dealing with missing data</a:t>
            </a:r>
          </a:p>
          <a:p>
            <a:r>
              <a:rPr lang="en-US" sz="2400" dirty="0"/>
              <a:t>Removing unused columns</a:t>
            </a:r>
          </a:p>
          <a:p>
            <a:r>
              <a:rPr lang="en-US" sz="2400" dirty="0"/>
              <a:t>Converting categorical into categorical numerical data</a:t>
            </a:r>
          </a:p>
          <a:p>
            <a:r>
              <a:rPr lang="en-US" sz="2400" dirty="0"/>
              <a:t>Normalization: standardize data ranges for all features (between 0 &amp; 1) – Min-max normalization</a:t>
            </a:r>
          </a:p>
          <a:p>
            <a:endParaRPr lang="en-AE" dirty="0"/>
          </a:p>
        </p:txBody>
      </p:sp>
    </p:spTree>
    <p:extLst>
      <p:ext uri="{BB962C8B-B14F-4D97-AF65-F5344CB8AC3E}">
        <p14:creationId xmlns:p14="http://schemas.microsoft.com/office/powerpoint/2010/main" val="38993869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1793</TotalTime>
  <Words>3727</Words>
  <Application>Microsoft Office PowerPoint</Application>
  <PresentationFormat>Widescreen</PresentationFormat>
  <Paragraphs>300</Paragraphs>
  <Slides>61</Slides>
  <Notes>15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61</vt:i4>
      </vt:variant>
    </vt:vector>
  </HeadingPairs>
  <TitlesOfParts>
    <vt:vector size="71" baseType="lpstr">
      <vt:lpstr>Arial</vt:lpstr>
      <vt:lpstr>Calibri</vt:lpstr>
      <vt:lpstr>Calibri Light</vt:lpstr>
      <vt:lpstr>Segoe Pro</vt:lpstr>
      <vt:lpstr>Segoe UI</vt:lpstr>
      <vt:lpstr>Segoe UI Light</vt:lpstr>
      <vt:lpstr>Segoe UI Semibold</vt:lpstr>
      <vt:lpstr>Segoe UI Semilight</vt:lpstr>
      <vt:lpstr>Wingdings</vt:lpstr>
      <vt:lpstr>Office Theme</vt:lpstr>
      <vt:lpstr>PowerPoint Presentation</vt:lpstr>
      <vt:lpstr>Our Code of Conduct </vt:lpstr>
      <vt:lpstr>Speaker Bio</vt:lpstr>
      <vt:lpstr>Learning Objectives</vt:lpstr>
      <vt:lpstr>PowerPoint Presentation</vt:lpstr>
      <vt:lpstr>Data Science lifecycle</vt:lpstr>
      <vt:lpstr>PowerPoint Presentation</vt:lpstr>
      <vt:lpstr>We already explored the first two stages: - Data cleaning &amp; preprocessing - Data exploration &amp; visualization</vt:lpstr>
      <vt:lpstr>1. Data Preprocessing &amp; Cleaning</vt:lpstr>
      <vt:lpstr>2. Data Exploration &amp; Visualization</vt:lpstr>
      <vt:lpstr>Today, we will focus on the last stage: Data Processing/Analysis</vt:lpstr>
      <vt:lpstr>Intro</vt:lpstr>
      <vt:lpstr>What is Data Processing?</vt:lpstr>
      <vt:lpstr>Data Processing</vt:lpstr>
      <vt:lpstr>Why is Data Processing important?</vt:lpstr>
      <vt:lpstr>Data Processing - Importance</vt:lpstr>
      <vt:lpstr>Data Processing: Real-life examples</vt:lpstr>
      <vt:lpstr>Data Analysis</vt:lpstr>
      <vt:lpstr>Intro</vt:lpstr>
      <vt:lpstr>PowerPoint Presentation</vt:lpstr>
      <vt:lpstr>Data Processing</vt:lpstr>
      <vt:lpstr>Why is Data Analysis important?</vt:lpstr>
      <vt:lpstr>The importance of Data Analytics</vt:lpstr>
      <vt:lpstr>Types of Data Analysis</vt:lpstr>
      <vt:lpstr>PowerPoint Presentation</vt:lpstr>
      <vt:lpstr>Types of Data Analysis</vt:lpstr>
      <vt:lpstr>Descriptive Analysis</vt:lpstr>
      <vt:lpstr>Diagnostic Analysis</vt:lpstr>
      <vt:lpstr>Predictive Analysis</vt:lpstr>
      <vt:lpstr>Prescriptive Analysis</vt:lpstr>
      <vt:lpstr>PowerPoint Presentation</vt:lpstr>
      <vt:lpstr>Conclusion</vt:lpstr>
      <vt:lpstr>Data Processing - Steps</vt:lpstr>
      <vt:lpstr>Select, build, and test models</vt:lpstr>
      <vt:lpstr>Model deployment</vt:lpstr>
      <vt:lpstr>Monitor and validate</vt:lpstr>
      <vt:lpstr>Types of Algorithms</vt:lpstr>
      <vt:lpstr>Intro</vt:lpstr>
      <vt:lpstr>ML Algorithms:</vt:lpstr>
      <vt:lpstr>Splitting data: training &amp; testing</vt:lpstr>
      <vt:lpstr>Supervised Learning</vt:lpstr>
      <vt:lpstr>Types of Supervised learning</vt:lpstr>
      <vt:lpstr>PowerPoint Presentation</vt:lpstr>
      <vt:lpstr>Most popular Algorithms (Supervised learning)</vt:lpstr>
      <vt:lpstr>Classification Algorithms</vt:lpstr>
      <vt:lpstr>Logistic Regression</vt:lpstr>
      <vt:lpstr>Naïve Bayes</vt:lpstr>
      <vt:lpstr>Decision trees</vt:lpstr>
      <vt:lpstr>Regression Algorithms</vt:lpstr>
      <vt:lpstr>In Machine Learning, we use various kinds of algorithms to allow machines to learn the relationships within the data provided and make predictions based on patterns/rules identified from the dataset.   Regression is a machine learning technique where the model predicts the output as a continuous numerical value.  Regression analysis is often used in finance, investing, and others, and finds out the relationship between a single dependent variable(target variable) dependent on several independent ones. For example, predicting house price, stock market or salary of an employee are the most common regression problems.</vt:lpstr>
      <vt:lpstr>Linear Regression</vt:lpstr>
      <vt:lpstr>Random forest</vt:lpstr>
      <vt:lpstr>Multilinear Regression</vt:lpstr>
      <vt:lpstr>Multilinear Regression</vt:lpstr>
      <vt:lpstr>Multilinear Regression</vt:lpstr>
      <vt:lpstr>Example: Medical Insurance cost prediction</vt:lpstr>
      <vt:lpstr>Further learning/resources</vt:lpstr>
      <vt:lpstr>Upcoming events</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Hadeel Shubair (COLLABERA INC)</dc:creator>
  <cp:lastModifiedBy>Hadeel Shubair (COLLABERA INC)</cp:lastModifiedBy>
  <cp:revision>72</cp:revision>
  <dcterms:created xsi:type="dcterms:W3CDTF">2022-08-19T10:36:20Z</dcterms:created>
  <dcterms:modified xsi:type="dcterms:W3CDTF">2022-08-25T16:11:57Z</dcterms:modified>
</cp:coreProperties>
</file>